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65" r:id="rId3"/>
    <p:sldId id="266" r:id="rId4"/>
    <p:sldId id="267" r:id="rId5"/>
    <p:sldId id="268" r:id="rId6"/>
    <p:sldId id="269" r:id="rId7"/>
    <p:sldId id="270" r:id="rId8"/>
    <p:sldId id="271" r:id="rId9"/>
    <p:sldId id="272" r:id="rId10"/>
    <p:sldId id="273" r:id="rId11"/>
    <p:sldId id="274" r:id="rId12"/>
    <p:sldId id="275" r:id="rId13"/>
    <p:sldId id="276" r:id="rId14"/>
    <p:sldId id="277" r:id="rId15"/>
    <p:sldId id="278" r:id="rId16"/>
    <p:sldId id="279" r:id="rId17"/>
    <p:sldId id="280" r:id="rId18"/>
    <p:sldId id="281" r:id="rId19"/>
    <p:sldId id="282" r:id="rId20"/>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105" d="100"/>
          <a:sy n="105" d="100"/>
        </p:scale>
        <p:origin x="-171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DCD6E562-B5C4-4FB2-BDB8-87D2D3906A92}" type="datetimeFigureOut">
              <a:rPr lang="fa-IR" smtClean="0"/>
              <a:pPr/>
              <a:t>11/07/1437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396F4833-9EFF-485E-98FF-0A982E852DEE}" type="slidenum">
              <a:rPr lang="fa-IR" smtClean="0"/>
              <a:pPr/>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DCD6E562-B5C4-4FB2-BDB8-87D2D3906A92}" type="datetimeFigureOut">
              <a:rPr lang="fa-IR" smtClean="0"/>
              <a:pPr/>
              <a:t>11/07/1437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396F4833-9EFF-485E-98FF-0A982E852DEE}"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DCD6E562-B5C4-4FB2-BDB8-87D2D3906A92}" type="datetimeFigureOut">
              <a:rPr lang="fa-IR" smtClean="0"/>
              <a:pPr/>
              <a:t>11/07/1437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396F4833-9EFF-485E-98FF-0A982E852DEE}"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DCD6E562-B5C4-4FB2-BDB8-87D2D3906A92}" type="datetimeFigureOut">
              <a:rPr lang="fa-IR" smtClean="0"/>
              <a:pPr/>
              <a:t>11/07/1437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396F4833-9EFF-485E-98FF-0A982E852DEE}"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D6E562-B5C4-4FB2-BDB8-87D2D3906A92}" type="datetimeFigureOut">
              <a:rPr lang="fa-IR" smtClean="0"/>
              <a:pPr/>
              <a:t>11/07/1437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396F4833-9EFF-485E-98FF-0A982E852DEE}" type="slidenum">
              <a:rPr lang="fa-IR" smtClean="0"/>
              <a:pPr/>
              <a:t>‹#›</a:t>
            </a:fld>
            <a:endParaRPr lang="fa-I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DCD6E562-B5C4-4FB2-BDB8-87D2D3906A92}" type="datetimeFigureOut">
              <a:rPr lang="fa-IR" smtClean="0"/>
              <a:pPr/>
              <a:t>11/07/1437</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396F4833-9EFF-485E-98FF-0A982E852DEE}"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DCD6E562-B5C4-4FB2-BDB8-87D2D3906A92}" type="datetimeFigureOut">
              <a:rPr lang="fa-IR" smtClean="0"/>
              <a:pPr/>
              <a:t>11/07/1437</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396F4833-9EFF-485E-98FF-0A982E852DEE}" type="slidenum">
              <a:rPr lang="fa-IR" smtClean="0"/>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DCD6E562-B5C4-4FB2-BDB8-87D2D3906A92}" type="datetimeFigureOut">
              <a:rPr lang="fa-IR" smtClean="0"/>
              <a:pPr/>
              <a:t>11/07/1437</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396F4833-9EFF-485E-98FF-0A982E852DEE}"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D6E562-B5C4-4FB2-BDB8-87D2D3906A92}" type="datetimeFigureOut">
              <a:rPr lang="fa-IR" smtClean="0"/>
              <a:pPr/>
              <a:t>11/07/1437</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396F4833-9EFF-485E-98FF-0A982E852DEE}"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D6E562-B5C4-4FB2-BDB8-87D2D3906A92}" type="datetimeFigureOut">
              <a:rPr lang="fa-IR" smtClean="0"/>
              <a:pPr/>
              <a:t>11/07/1437</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396F4833-9EFF-485E-98FF-0A982E852DEE}" type="slidenum">
              <a:rPr lang="fa-IR" smtClean="0"/>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D6E562-B5C4-4FB2-BDB8-87D2D3906A92}" type="datetimeFigureOut">
              <a:rPr lang="fa-IR" smtClean="0"/>
              <a:pPr/>
              <a:t>11/07/1437</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396F4833-9EFF-485E-98FF-0A982E852DEE}" type="slidenum">
              <a:rPr lang="fa-IR" smtClean="0"/>
              <a:pPr/>
              <a:t>‹#›</a:t>
            </a:fld>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DCD6E562-B5C4-4FB2-BDB8-87D2D3906A92}" type="datetimeFigureOut">
              <a:rPr lang="fa-IR" smtClean="0"/>
              <a:pPr/>
              <a:t>11/07/1437</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396F4833-9EFF-485E-98FF-0A982E852DEE}"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5.emf"/><Relationship Id="rId4" Type="http://schemas.openxmlformats.org/officeDocument/2006/relationships/image" Target="../media/image2.jpeg"/></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6.emf"/><Relationship Id="rId4" Type="http://schemas.openxmlformats.org/officeDocument/2006/relationships/image" Target="../media/image2.jpeg"/></Relationships>
</file>

<file path=ppt/slides/_rels/slide1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fa-IR"/>
          </a:p>
        </p:txBody>
      </p:sp>
      <p:sp>
        <p:nvSpPr>
          <p:cNvPr id="3" name="Subtitle 2"/>
          <p:cNvSpPr>
            <a:spLocks noGrp="1"/>
          </p:cNvSpPr>
          <p:nvPr>
            <p:ph type="subTitle" idx="1"/>
          </p:nvPr>
        </p:nvSpPr>
        <p:spPr/>
        <p:txBody>
          <a:bodyPr/>
          <a:lstStyle/>
          <a:p>
            <a:endParaRPr lang="fa-IR"/>
          </a:p>
        </p:txBody>
      </p:sp>
      <p:pic>
        <p:nvPicPr>
          <p:cNvPr id="4" name="Picture 3" descr="2.jpg"/>
          <p:cNvPicPr>
            <a:picLocks noChangeAspect="1"/>
          </p:cNvPicPr>
          <p:nvPr/>
        </p:nvPicPr>
        <p:blipFill>
          <a:blip r:embed="rId3"/>
          <a:stretch>
            <a:fillRect/>
          </a:stretch>
        </p:blipFill>
        <p:spPr>
          <a:xfrm>
            <a:off x="3166" y="0"/>
            <a:ext cx="9137667" cy="6858000"/>
          </a:xfrm>
          <a:prstGeom prst="rect">
            <a:avLst/>
          </a:prstGeom>
        </p:spPr>
      </p:pic>
      <p:pic>
        <p:nvPicPr>
          <p:cNvPr id="6" name="Picture Placeholder 12" descr="besm.bmp"/>
          <p:cNvPicPr>
            <a:picLocks noChangeAspect="1"/>
          </p:cNvPicPr>
          <p:nvPr/>
        </p:nvPicPr>
        <p:blipFill>
          <a:blip r:embed="rId4" cstate="print">
            <a:clrChange>
              <a:clrFrom>
                <a:srgbClr val="FFFFFF"/>
              </a:clrFrom>
              <a:clrTo>
                <a:srgbClr val="FFFFFF">
                  <a:alpha val="0"/>
                </a:srgbClr>
              </a:clrTo>
            </a:clrChange>
            <a:duotone>
              <a:schemeClr val="accent1">
                <a:shade val="45000"/>
                <a:satMod val="135000"/>
              </a:schemeClr>
              <a:prstClr val="white"/>
            </a:duotone>
            <a:lum contrast="20000"/>
          </a:blip>
          <a:srcRect/>
          <a:stretch>
            <a:fillRect/>
          </a:stretch>
        </p:blipFill>
        <p:spPr>
          <a:xfrm>
            <a:off x="-1" y="0"/>
            <a:ext cx="9144001" cy="6858001"/>
          </a:xfrm>
          <a:prstGeom prst="rect">
            <a:avLst/>
          </a:prstGeom>
          <a:solidFill>
            <a:schemeClr val="accent1">
              <a:alpha val="0"/>
            </a:schemeClr>
          </a:solidFill>
          <a:ln w="9525">
            <a:solidFill>
              <a:schemeClr val="bg1">
                <a:lumMod val="75000"/>
                <a:lumOff val="25000"/>
              </a:schemeClr>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6"/>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fa-IR"/>
          </a:p>
        </p:txBody>
      </p:sp>
      <p:sp>
        <p:nvSpPr>
          <p:cNvPr id="3" name="Subtitle 2"/>
          <p:cNvSpPr>
            <a:spLocks noGrp="1"/>
          </p:cNvSpPr>
          <p:nvPr>
            <p:ph type="subTitle" idx="1"/>
          </p:nvPr>
        </p:nvSpPr>
        <p:spPr/>
        <p:txBody>
          <a:bodyPr/>
          <a:lstStyle/>
          <a:p>
            <a:endParaRPr lang="fa-IR"/>
          </a:p>
        </p:txBody>
      </p:sp>
      <p:pic>
        <p:nvPicPr>
          <p:cNvPr id="4" name="Picture 3" descr="2.jpg"/>
          <p:cNvPicPr>
            <a:picLocks noChangeAspect="1"/>
          </p:cNvPicPr>
          <p:nvPr/>
        </p:nvPicPr>
        <p:blipFill>
          <a:blip r:embed="rId3"/>
          <a:stretch>
            <a:fillRect/>
          </a:stretch>
        </p:blipFill>
        <p:spPr>
          <a:xfrm>
            <a:off x="0" y="0"/>
            <a:ext cx="9144000" cy="6858000"/>
          </a:xfrm>
          <a:prstGeom prst="rect">
            <a:avLst/>
          </a:prstGeom>
        </p:spPr>
      </p:pic>
      <p:pic>
        <p:nvPicPr>
          <p:cNvPr id="6" name="Picture 5" descr="2.jpg"/>
          <p:cNvPicPr>
            <a:picLocks noChangeAspect="1"/>
          </p:cNvPicPr>
          <p:nvPr/>
        </p:nvPicPr>
        <p:blipFill>
          <a:blip r:embed="rId4"/>
          <a:stretch>
            <a:fillRect/>
          </a:stretch>
        </p:blipFill>
        <p:spPr>
          <a:xfrm>
            <a:off x="3166" y="0"/>
            <a:ext cx="9137667" cy="6858000"/>
          </a:xfrm>
          <a:prstGeom prst="rect">
            <a:avLst/>
          </a:prstGeom>
        </p:spPr>
      </p:pic>
      <p:sp>
        <p:nvSpPr>
          <p:cNvPr id="7" name="TextBox 6"/>
          <p:cNvSpPr txBox="1"/>
          <p:nvPr/>
        </p:nvSpPr>
        <p:spPr>
          <a:xfrm>
            <a:off x="785786" y="1357298"/>
            <a:ext cx="6858048" cy="3416320"/>
          </a:xfrm>
          <a:prstGeom prst="rect">
            <a:avLst/>
          </a:prstGeom>
          <a:noFill/>
        </p:spPr>
        <p:txBody>
          <a:bodyPr wrap="square" rtlCol="1">
            <a:spAutoFit/>
          </a:bodyPr>
          <a:lstStyle/>
          <a:p>
            <a:r>
              <a:rPr lang="fa-IR" sz="2400" b="1" dirty="0" smtClean="0">
                <a:cs typeface="B Nazanin" pitchFamily="2" charset="-78"/>
              </a:rPr>
              <a:t>سلف موازی</a:t>
            </a:r>
          </a:p>
          <a:p>
            <a:pPr algn="just"/>
            <a:r>
              <a:rPr lang="ar-SA" sz="2400" dirty="0" smtClean="0">
                <a:cs typeface="B Nazanin" pitchFamily="2" charset="-78"/>
              </a:rPr>
              <a:t>سازوکار سلف موازي راهکاري است براي حل مشکل نقدینگی قراردادهاي سلف</a:t>
            </a:r>
            <a:r>
              <a:rPr lang="fa-IR" sz="2400" dirty="0" smtClean="0">
                <a:cs typeface="B Nazanin" pitchFamily="2" charset="-78"/>
              </a:rPr>
              <a:t>.</a:t>
            </a:r>
          </a:p>
          <a:p>
            <a:pPr algn="just"/>
            <a:r>
              <a:rPr lang="ar-SA" sz="2400" dirty="0" smtClean="0">
                <a:cs typeface="B Nazanin" pitchFamily="2" charset="-78"/>
              </a:rPr>
              <a:t>در سلف موازي، به موازات قرارداد سلف اولیه، یک قرارداد سلف ثانویه نیز به امضا می رسد</a:t>
            </a:r>
            <a:r>
              <a:rPr lang="en-US" sz="2400" dirty="0" smtClean="0">
                <a:cs typeface="B Nazanin" pitchFamily="2" charset="-78"/>
              </a:rPr>
              <a:t>.</a:t>
            </a:r>
            <a:r>
              <a:rPr lang="ar-SA" sz="2400" dirty="0" smtClean="0">
                <a:cs typeface="B Nazanin" pitchFamily="2" charset="-78"/>
              </a:rPr>
              <a:t> به این ترتیب که خریدار در قرارداد سلف نخست، در موضع فروشنده در قرارداد سلف ثانوي قرار می گیرد و یک قرارداد سلف موازي بین خریدار در معامله ي نخست و خریدار ثانوي که جهت خرید همان کالا وارد قرارداد شده است، به امضا می رسد</a:t>
            </a:r>
            <a:r>
              <a:rPr lang="fa-IR" sz="2400" dirty="0" smtClean="0">
                <a:cs typeface="B Nazanin" pitchFamily="2" charset="-78"/>
              </a:rPr>
              <a:t>.</a:t>
            </a:r>
          </a:p>
          <a:p>
            <a:endParaRPr lang="fa-IR"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fa-IR"/>
          </a:p>
        </p:txBody>
      </p:sp>
      <p:sp>
        <p:nvSpPr>
          <p:cNvPr id="3" name="Subtitle 2"/>
          <p:cNvSpPr>
            <a:spLocks noGrp="1"/>
          </p:cNvSpPr>
          <p:nvPr>
            <p:ph type="subTitle" idx="1"/>
          </p:nvPr>
        </p:nvSpPr>
        <p:spPr/>
        <p:txBody>
          <a:bodyPr/>
          <a:lstStyle/>
          <a:p>
            <a:endParaRPr lang="fa-IR"/>
          </a:p>
        </p:txBody>
      </p:sp>
      <p:pic>
        <p:nvPicPr>
          <p:cNvPr id="4" name="Picture 3" descr="2.jpg"/>
          <p:cNvPicPr>
            <a:picLocks noChangeAspect="1"/>
          </p:cNvPicPr>
          <p:nvPr/>
        </p:nvPicPr>
        <p:blipFill>
          <a:blip r:embed="rId3"/>
          <a:stretch>
            <a:fillRect/>
          </a:stretch>
        </p:blipFill>
        <p:spPr>
          <a:xfrm>
            <a:off x="0" y="0"/>
            <a:ext cx="9144000" cy="6858000"/>
          </a:xfrm>
          <a:prstGeom prst="rect">
            <a:avLst/>
          </a:prstGeom>
        </p:spPr>
      </p:pic>
      <p:sp>
        <p:nvSpPr>
          <p:cNvPr id="7" name="TextBox 6"/>
          <p:cNvSpPr txBox="1"/>
          <p:nvPr/>
        </p:nvSpPr>
        <p:spPr>
          <a:xfrm>
            <a:off x="2786050" y="857232"/>
            <a:ext cx="4857784" cy="738664"/>
          </a:xfrm>
          <a:prstGeom prst="rect">
            <a:avLst/>
          </a:prstGeom>
          <a:noFill/>
        </p:spPr>
        <p:txBody>
          <a:bodyPr wrap="square" rtlCol="1">
            <a:spAutoFit/>
          </a:bodyPr>
          <a:lstStyle/>
          <a:p>
            <a:pPr lvl="0" algn="justLow" fontAlgn="base">
              <a:spcBef>
                <a:spcPct val="0"/>
              </a:spcBef>
              <a:spcAft>
                <a:spcPct val="0"/>
              </a:spcAft>
            </a:pPr>
            <a:r>
              <a:rPr lang="fa-IR" sz="2400" b="1" dirty="0" smtClean="0">
                <a:latin typeface="Arial" pitchFamily="34" charset="0"/>
                <a:ea typeface="Times New Roman" pitchFamily="18" charset="0"/>
                <a:cs typeface="B Nazanin" pitchFamily="2" charset="-78"/>
              </a:rPr>
              <a:t>سازوکار سلف موازی</a:t>
            </a:r>
          </a:p>
          <a:p>
            <a:pPr lvl="0" algn="justLow" fontAlgn="base">
              <a:spcBef>
                <a:spcPct val="0"/>
              </a:spcBef>
              <a:spcAft>
                <a:spcPct val="0"/>
              </a:spcAft>
            </a:pPr>
            <a:endParaRPr lang="ar-SA" dirty="0" smtClean="0">
              <a:solidFill>
                <a:schemeClr val="accent1"/>
              </a:solidFill>
              <a:latin typeface="Arial" pitchFamily="34" charset="0"/>
              <a:cs typeface="B Mitra" pitchFamily="2" charset="-78"/>
            </a:endParaRPr>
          </a:p>
        </p:txBody>
      </p:sp>
      <p:pic>
        <p:nvPicPr>
          <p:cNvPr id="9" name="Picture 8" descr="2.jpg"/>
          <p:cNvPicPr>
            <a:picLocks noChangeAspect="1"/>
          </p:cNvPicPr>
          <p:nvPr/>
        </p:nvPicPr>
        <p:blipFill>
          <a:blip r:embed="rId4"/>
          <a:stretch>
            <a:fillRect/>
          </a:stretch>
        </p:blipFill>
        <p:spPr>
          <a:xfrm>
            <a:off x="3166" y="0"/>
            <a:ext cx="9137667" cy="6858000"/>
          </a:xfrm>
          <a:prstGeom prst="rect">
            <a:avLst/>
          </a:prstGeom>
        </p:spPr>
      </p:pic>
      <p:pic>
        <p:nvPicPr>
          <p:cNvPr id="8" name="Picture 7"/>
          <p:cNvPicPr/>
          <p:nvPr/>
        </p:nvPicPr>
        <p:blipFill>
          <a:blip r:embed="rId5"/>
          <a:srcRect/>
          <a:stretch>
            <a:fillRect/>
          </a:stretch>
        </p:blipFill>
        <p:spPr bwMode="auto">
          <a:xfrm>
            <a:off x="1285852" y="1500174"/>
            <a:ext cx="6711950" cy="460346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fa-IR"/>
          </a:p>
        </p:txBody>
      </p:sp>
      <p:sp>
        <p:nvSpPr>
          <p:cNvPr id="3" name="Subtitle 2"/>
          <p:cNvSpPr>
            <a:spLocks noGrp="1"/>
          </p:cNvSpPr>
          <p:nvPr>
            <p:ph type="subTitle" idx="1"/>
          </p:nvPr>
        </p:nvSpPr>
        <p:spPr/>
        <p:txBody>
          <a:bodyPr/>
          <a:lstStyle/>
          <a:p>
            <a:endParaRPr lang="fa-IR"/>
          </a:p>
        </p:txBody>
      </p:sp>
      <p:pic>
        <p:nvPicPr>
          <p:cNvPr id="4" name="Picture 3" descr="2.jpg"/>
          <p:cNvPicPr>
            <a:picLocks noChangeAspect="1"/>
          </p:cNvPicPr>
          <p:nvPr/>
        </p:nvPicPr>
        <p:blipFill>
          <a:blip r:embed="rId3"/>
          <a:stretch>
            <a:fillRect/>
          </a:stretch>
        </p:blipFill>
        <p:spPr>
          <a:xfrm>
            <a:off x="0" y="0"/>
            <a:ext cx="9144000" cy="6858000"/>
          </a:xfrm>
          <a:prstGeom prst="rect">
            <a:avLst/>
          </a:prstGeom>
        </p:spPr>
      </p:pic>
      <p:pic>
        <p:nvPicPr>
          <p:cNvPr id="6" name="Picture 5" descr="2.jpg"/>
          <p:cNvPicPr>
            <a:picLocks noChangeAspect="1"/>
          </p:cNvPicPr>
          <p:nvPr/>
        </p:nvPicPr>
        <p:blipFill>
          <a:blip r:embed="rId4"/>
          <a:stretch>
            <a:fillRect/>
          </a:stretch>
        </p:blipFill>
        <p:spPr>
          <a:xfrm>
            <a:off x="3166" y="0"/>
            <a:ext cx="9137667" cy="6858000"/>
          </a:xfrm>
          <a:prstGeom prst="rect">
            <a:avLst/>
          </a:prstGeom>
        </p:spPr>
      </p:pic>
      <p:sp>
        <p:nvSpPr>
          <p:cNvPr id="7" name="TextBox 6"/>
          <p:cNvSpPr txBox="1"/>
          <p:nvPr/>
        </p:nvSpPr>
        <p:spPr>
          <a:xfrm>
            <a:off x="857224" y="1000108"/>
            <a:ext cx="6786610" cy="4524315"/>
          </a:xfrm>
          <a:prstGeom prst="rect">
            <a:avLst/>
          </a:prstGeom>
          <a:noFill/>
        </p:spPr>
        <p:txBody>
          <a:bodyPr wrap="square" rtlCol="1">
            <a:spAutoFit/>
          </a:bodyPr>
          <a:lstStyle/>
          <a:p>
            <a:r>
              <a:rPr lang="fa-IR" sz="2400" b="1" dirty="0" smtClean="0">
                <a:cs typeface="B Nazanin" pitchFamily="2" charset="-78"/>
              </a:rPr>
              <a:t>قرارداد سلف</a:t>
            </a:r>
            <a:r>
              <a:rPr lang="ar-SA" sz="2400" b="1" dirty="0" smtClean="0">
                <a:cs typeface="B Nazanin" pitchFamily="2" charset="-78"/>
              </a:rPr>
              <a:t> بر اساس تعریف سازمان بورس</a:t>
            </a:r>
            <a:endParaRPr lang="fa-IR" sz="2400" b="1" dirty="0" smtClean="0">
              <a:cs typeface="B Nazanin" pitchFamily="2" charset="-78"/>
            </a:endParaRPr>
          </a:p>
          <a:p>
            <a:endParaRPr lang="fa-IR" sz="2400" b="1" dirty="0" smtClean="0">
              <a:cs typeface="B Nazanin" pitchFamily="2" charset="-78"/>
            </a:endParaRPr>
          </a:p>
          <a:p>
            <a:pPr algn="just"/>
            <a:r>
              <a:rPr lang="ar-SA" sz="2400" dirty="0" smtClean="0">
                <a:cs typeface="B Mitra" pitchFamily="2" charset="-78"/>
              </a:rPr>
              <a:t>قراردادی است که براساس آن عرضه کننده مقدار معینی از دارایی پایه را براساس مشخصات قرارداد سلف در ازای بهای نقد به فروش می‌رساند تا در دورة تحویل به خریدار تسلیم کند، خریدار می‌تواند معادل دارایی پایه خریداری شده را طی قرارداد سلف موازی استاندارد به فروش رساند.</a:t>
            </a:r>
            <a:endParaRPr lang="fa-IR" sz="2400" dirty="0" smtClean="0">
              <a:cs typeface="B Mitra" pitchFamily="2" charset="-78"/>
            </a:endParaRPr>
          </a:p>
          <a:p>
            <a:pPr algn="just"/>
            <a:endParaRPr lang="fa-IR" sz="2400" dirty="0" smtClean="0">
              <a:cs typeface="B Mitra" pitchFamily="2" charset="-78"/>
            </a:endParaRPr>
          </a:p>
          <a:p>
            <a:r>
              <a:rPr lang="fa-IR" sz="2400" b="1" dirty="0" smtClean="0">
                <a:cs typeface="B Nazanin" pitchFamily="2" charset="-78"/>
              </a:rPr>
              <a:t>گواهی سلف:</a:t>
            </a:r>
          </a:p>
          <a:p>
            <a:pPr algn="just"/>
            <a:r>
              <a:rPr lang="fa-IR" sz="2400" dirty="0" smtClean="0">
                <a:cs typeface="B Mitra" pitchFamily="2" charset="-78"/>
              </a:rPr>
              <a:t>سندی است که مشتمل بر مجموع دارایی خریدار از قراردادهای سلف می باشد. این گواهی در طول دوره معاملاتی مبنای انجام معاملات و پس از پایان آن دوره، مبنای تسویه نقدی یا تحویل فیزیکی قرارداد سلف خواهد بود.</a:t>
            </a:r>
          </a:p>
          <a:p>
            <a:endParaRPr lang="fa-IR" sz="24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fa-IR"/>
          </a:p>
        </p:txBody>
      </p:sp>
      <p:sp>
        <p:nvSpPr>
          <p:cNvPr id="3" name="Subtitle 2"/>
          <p:cNvSpPr>
            <a:spLocks noGrp="1"/>
          </p:cNvSpPr>
          <p:nvPr>
            <p:ph type="subTitle" idx="1"/>
          </p:nvPr>
        </p:nvSpPr>
        <p:spPr/>
        <p:txBody>
          <a:bodyPr/>
          <a:lstStyle/>
          <a:p>
            <a:endParaRPr lang="fa-IR"/>
          </a:p>
        </p:txBody>
      </p:sp>
      <p:pic>
        <p:nvPicPr>
          <p:cNvPr id="4" name="Picture 3" descr="2.jpg"/>
          <p:cNvPicPr>
            <a:picLocks noChangeAspect="1"/>
          </p:cNvPicPr>
          <p:nvPr/>
        </p:nvPicPr>
        <p:blipFill>
          <a:blip r:embed="rId3"/>
          <a:stretch>
            <a:fillRect/>
          </a:stretch>
        </p:blipFill>
        <p:spPr>
          <a:xfrm>
            <a:off x="0" y="0"/>
            <a:ext cx="9144000" cy="6858000"/>
          </a:xfrm>
          <a:prstGeom prst="rect">
            <a:avLst/>
          </a:prstGeom>
        </p:spPr>
      </p:pic>
      <p:pic>
        <p:nvPicPr>
          <p:cNvPr id="7" name="Picture 6" descr="2.jpg"/>
          <p:cNvPicPr>
            <a:picLocks noChangeAspect="1"/>
          </p:cNvPicPr>
          <p:nvPr/>
        </p:nvPicPr>
        <p:blipFill>
          <a:blip r:embed="rId4"/>
          <a:stretch>
            <a:fillRect/>
          </a:stretch>
        </p:blipFill>
        <p:spPr>
          <a:xfrm>
            <a:off x="3166" y="0"/>
            <a:ext cx="9137667" cy="6858000"/>
          </a:xfrm>
          <a:prstGeom prst="rect">
            <a:avLst/>
          </a:prstGeom>
        </p:spPr>
      </p:pic>
      <p:sp>
        <p:nvSpPr>
          <p:cNvPr id="6" name="TextBox 5"/>
          <p:cNvSpPr txBox="1"/>
          <p:nvPr/>
        </p:nvSpPr>
        <p:spPr>
          <a:xfrm>
            <a:off x="857224" y="1214422"/>
            <a:ext cx="5756905" cy="4278094"/>
          </a:xfrm>
          <a:prstGeom prst="rect">
            <a:avLst/>
          </a:prstGeom>
          <a:noFill/>
        </p:spPr>
        <p:txBody>
          <a:bodyPr wrap="square" rtlCol="1">
            <a:spAutoFit/>
          </a:bodyPr>
          <a:lstStyle/>
          <a:p>
            <a:r>
              <a:rPr lang="fa-IR" sz="3200" b="1" dirty="0" smtClean="0">
                <a:cs typeface="B Nazanin" pitchFamily="2" charset="-78"/>
              </a:rPr>
              <a:t>اختیار معامله(</a:t>
            </a:r>
            <a:r>
              <a:rPr lang="en-US" sz="3200" b="1" dirty="0" smtClean="0">
                <a:cs typeface="B Nazanin" pitchFamily="2" charset="-78"/>
              </a:rPr>
              <a:t>Option</a:t>
            </a:r>
            <a:r>
              <a:rPr lang="fa-IR" sz="3200" b="1" dirty="0" smtClean="0">
                <a:cs typeface="B Nazanin" pitchFamily="2" charset="-78"/>
              </a:rPr>
              <a:t>)</a:t>
            </a:r>
          </a:p>
          <a:p>
            <a:pPr algn="just"/>
            <a:r>
              <a:rPr lang="ar-SA" sz="2400" dirty="0" smtClean="0">
                <a:cs typeface="B Nazanin" pitchFamily="2" charset="-78"/>
              </a:rPr>
              <a:t>یک اختیار خرید در واقع این حق ( و نه الزام) را به دارنده آن می دهد، که دارایی موضوع قرارداد را با قیمت معین و در تاریخ مشخص یا قبل از آن بخرد. و یک اختیار فروش به دارنده آن این حق را می دهد که دارایی موضوع قرارداد را با قیمت معین و در تاریخ مشخص یا قبل از آن بفروشد.</a:t>
            </a:r>
            <a:endParaRPr lang="fa-IR" sz="2400" dirty="0" smtClean="0">
              <a:cs typeface="B Nazanin" pitchFamily="2" charset="-78"/>
            </a:endParaRPr>
          </a:p>
          <a:p>
            <a:pPr algn="just"/>
            <a:endParaRPr lang="en-US" sz="2400" dirty="0" smtClean="0">
              <a:cs typeface="B Nazanin" pitchFamily="2" charset="-78"/>
            </a:endParaRPr>
          </a:p>
          <a:p>
            <a:pPr algn="just"/>
            <a:r>
              <a:rPr lang="ar-SA" sz="2400" dirty="0" smtClean="0">
                <a:cs typeface="B Nazanin" pitchFamily="2" charset="-78"/>
              </a:rPr>
              <a:t>اختیار معامله به دو حالت اروپایی و آمریکایی</a:t>
            </a:r>
            <a:r>
              <a:rPr lang="fa-IR" sz="2400" dirty="0" smtClean="0">
                <a:cs typeface="B Nazanin" pitchFamily="2" charset="-78"/>
              </a:rPr>
              <a:t> </a:t>
            </a:r>
            <a:r>
              <a:rPr lang="ar-SA" sz="2400" dirty="0" smtClean="0">
                <a:cs typeface="B Nazanin" pitchFamily="2" charset="-78"/>
              </a:rPr>
              <a:t>تقسیم می شود. اختیار اروپایی فقط در سررسید قابلیت اعمال دارد. در حالی که قرارداد اختیار آمریکایی در هر زمان از تاریخ سررسید یا در تاریخ سررسید قابل اعمال است</a:t>
            </a:r>
            <a:r>
              <a:rPr lang="fa-IR" sz="2400" dirty="0" smtClean="0">
                <a:cs typeface="B Nazanin" pitchFamily="2" charset="-78"/>
              </a:rPr>
              <a:t>.</a:t>
            </a:r>
            <a:endParaRPr lang="en-US" sz="2400" i="1" dirty="0" smtClean="0">
              <a:cs typeface="B Nazanin" pitchFamily="2" charset="-78"/>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fa-IR"/>
          </a:p>
        </p:txBody>
      </p:sp>
      <p:sp>
        <p:nvSpPr>
          <p:cNvPr id="3" name="Subtitle 2"/>
          <p:cNvSpPr>
            <a:spLocks noGrp="1"/>
          </p:cNvSpPr>
          <p:nvPr>
            <p:ph type="subTitle" idx="1"/>
          </p:nvPr>
        </p:nvSpPr>
        <p:spPr/>
        <p:txBody>
          <a:bodyPr/>
          <a:lstStyle/>
          <a:p>
            <a:endParaRPr lang="fa-IR"/>
          </a:p>
        </p:txBody>
      </p:sp>
      <p:pic>
        <p:nvPicPr>
          <p:cNvPr id="4" name="Picture 3" descr="2.jpg"/>
          <p:cNvPicPr>
            <a:picLocks noChangeAspect="1"/>
          </p:cNvPicPr>
          <p:nvPr/>
        </p:nvPicPr>
        <p:blipFill>
          <a:blip r:embed="rId3"/>
          <a:stretch>
            <a:fillRect/>
          </a:stretch>
        </p:blipFill>
        <p:spPr>
          <a:xfrm>
            <a:off x="0" y="0"/>
            <a:ext cx="9144000" cy="6858000"/>
          </a:xfrm>
          <a:prstGeom prst="rect">
            <a:avLst/>
          </a:prstGeom>
        </p:spPr>
      </p:pic>
      <p:sp>
        <p:nvSpPr>
          <p:cNvPr id="7" name="TextBox 6"/>
          <p:cNvSpPr txBox="1"/>
          <p:nvPr/>
        </p:nvSpPr>
        <p:spPr>
          <a:xfrm>
            <a:off x="2786050" y="1357298"/>
            <a:ext cx="4857784" cy="923330"/>
          </a:xfrm>
          <a:prstGeom prst="rect">
            <a:avLst/>
          </a:prstGeom>
          <a:noFill/>
        </p:spPr>
        <p:txBody>
          <a:bodyPr wrap="square" rtlCol="1">
            <a:spAutoFit/>
          </a:bodyPr>
          <a:lstStyle/>
          <a:p>
            <a:endParaRPr lang="fa-IR" dirty="0" smtClean="0"/>
          </a:p>
          <a:p>
            <a:endParaRPr lang="fa-IR" dirty="0" smtClean="0"/>
          </a:p>
          <a:p>
            <a:endParaRPr lang="fa-IR" dirty="0"/>
          </a:p>
        </p:txBody>
      </p:sp>
      <p:sp>
        <p:nvSpPr>
          <p:cNvPr id="6" name="TextBox 5"/>
          <p:cNvSpPr txBox="1"/>
          <p:nvPr/>
        </p:nvSpPr>
        <p:spPr>
          <a:xfrm>
            <a:off x="2857488" y="1428736"/>
            <a:ext cx="4572032" cy="369332"/>
          </a:xfrm>
          <a:prstGeom prst="rect">
            <a:avLst/>
          </a:prstGeom>
          <a:noFill/>
        </p:spPr>
        <p:txBody>
          <a:bodyPr wrap="square" rtlCol="1">
            <a:spAutoFit/>
          </a:bodyPr>
          <a:lstStyle/>
          <a:p>
            <a:endParaRPr lang="fa-IR" dirty="0"/>
          </a:p>
        </p:txBody>
      </p:sp>
      <p:sp>
        <p:nvSpPr>
          <p:cNvPr id="8" name="TextBox 7"/>
          <p:cNvSpPr txBox="1"/>
          <p:nvPr/>
        </p:nvSpPr>
        <p:spPr>
          <a:xfrm>
            <a:off x="2857488" y="1500174"/>
            <a:ext cx="4857784" cy="369332"/>
          </a:xfrm>
          <a:prstGeom prst="rect">
            <a:avLst/>
          </a:prstGeom>
          <a:noFill/>
        </p:spPr>
        <p:txBody>
          <a:bodyPr wrap="square" rtlCol="1">
            <a:spAutoFit/>
          </a:bodyPr>
          <a:lstStyle/>
          <a:p>
            <a:endParaRPr lang="fa-IR" dirty="0"/>
          </a:p>
        </p:txBody>
      </p:sp>
      <p:pic>
        <p:nvPicPr>
          <p:cNvPr id="10" name="Picture 9" descr="2.jpg"/>
          <p:cNvPicPr>
            <a:picLocks noChangeAspect="1"/>
          </p:cNvPicPr>
          <p:nvPr/>
        </p:nvPicPr>
        <p:blipFill>
          <a:blip r:embed="rId4"/>
          <a:stretch>
            <a:fillRect/>
          </a:stretch>
        </p:blipFill>
        <p:spPr>
          <a:xfrm>
            <a:off x="3166" y="0"/>
            <a:ext cx="9137667" cy="6858000"/>
          </a:xfrm>
          <a:prstGeom prst="rect">
            <a:avLst/>
          </a:prstGeom>
        </p:spPr>
      </p:pic>
      <p:sp>
        <p:nvSpPr>
          <p:cNvPr id="9" name="Text Placeholder 2"/>
          <p:cNvSpPr txBox="1">
            <a:spLocks/>
          </p:cNvSpPr>
          <p:nvPr/>
        </p:nvSpPr>
        <p:spPr>
          <a:xfrm>
            <a:off x="660400" y="1651000"/>
            <a:ext cx="7245350" cy="2420942"/>
          </a:xfrm>
          <a:prstGeom prst="rect">
            <a:avLst/>
          </a:prstGeom>
        </p:spPr>
        <p:txBody>
          <a:bodyPr vert="horz" lIns="91440" tIns="45720" rIns="91440" bIns="45720" rtlCol="1">
            <a:noAutofit/>
          </a:bodyPr>
          <a:lstStyle/>
          <a:p>
            <a:pPr lvl="0" algn="just">
              <a:spcBef>
                <a:spcPct val="20000"/>
              </a:spcBef>
            </a:pPr>
            <a:r>
              <a:rPr lang="ar-SA" sz="2400" b="1" dirty="0" smtClean="0">
                <a:cs typeface="B Nazanin" pitchFamily="2" charset="-78"/>
              </a:rPr>
              <a:t>اختیار معامله تبعی:</a:t>
            </a:r>
            <a:endParaRPr lang="fa-IR" sz="2400" b="1" dirty="0" smtClean="0">
              <a:cs typeface="B Nazanin" pitchFamily="2" charset="-78"/>
            </a:endParaRPr>
          </a:p>
          <a:p>
            <a:pPr lvl="0" algn="just">
              <a:spcBef>
                <a:spcPct val="20000"/>
              </a:spcBef>
            </a:pPr>
            <a:endParaRPr kumimoji="0" lang="fa-IR" sz="2400" b="1" i="0" u="none" strike="noStrike" kern="1200" cap="none" spc="0" normalizeH="0" baseline="0" noProof="0" dirty="0" smtClean="0">
              <a:ln>
                <a:noFill/>
              </a:ln>
              <a:effectLst/>
              <a:uLnTx/>
              <a:uFillTx/>
              <a:cs typeface="B Nazanin" pitchFamily="2" charset="-78"/>
            </a:endParaRPr>
          </a:p>
          <a:p>
            <a:pPr marL="0" marR="0" lvl="0" indent="0" algn="just" defTabSz="914400" rtl="1" eaLnBrk="1" fontAlgn="auto" latinLnBrk="0" hangingPunct="1">
              <a:lnSpc>
                <a:spcPct val="100000"/>
              </a:lnSpc>
              <a:spcBef>
                <a:spcPct val="20000"/>
              </a:spcBef>
              <a:spcAft>
                <a:spcPts val="0"/>
              </a:spcAft>
              <a:buClrTx/>
              <a:buSzTx/>
              <a:buFont typeface="Arial" pitchFamily="34" charset="0"/>
              <a:buNone/>
              <a:tabLst/>
              <a:defRPr/>
            </a:pPr>
            <a:r>
              <a:rPr kumimoji="0" lang="ar-SA" sz="2400" i="1" u="none" strike="noStrike" kern="1200" cap="none" spc="0" normalizeH="0" baseline="0" noProof="0" dirty="0" smtClean="0">
                <a:ln>
                  <a:noFill/>
                </a:ln>
                <a:effectLst/>
                <a:uLnTx/>
                <a:uFillTx/>
                <a:cs typeface="B Nazanin" pitchFamily="2" charset="-78"/>
              </a:rPr>
              <a:t>اختيار فروش تبعی: </a:t>
            </a:r>
            <a:endParaRPr kumimoji="0" lang="fa-IR" sz="2400" i="1" u="none" strike="noStrike" kern="1200" cap="none" spc="0" normalizeH="0" baseline="0" noProof="0" dirty="0" smtClean="0">
              <a:ln>
                <a:noFill/>
              </a:ln>
              <a:effectLst/>
              <a:uLnTx/>
              <a:uFillTx/>
              <a:cs typeface="B Nazanin" pitchFamily="2" charset="-78"/>
            </a:endParaRPr>
          </a:p>
          <a:p>
            <a:pPr marL="0" marR="0" lvl="0" indent="0" algn="just" defTabSz="914400" rtl="1" eaLnBrk="1" fontAlgn="auto" latinLnBrk="0" hangingPunct="1">
              <a:lnSpc>
                <a:spcPct val="100000"/>
              </a:lnSpc>
              <a:spcBef>
                <a:spcPct val="20000"/>
              </a:spcBef>
              <a:spcAft>
                <a:spcPts val="0"/>
              </a:spcAft>
              <a:buClrTx/>
              <a:buSzTx/>
              <a:buFont typeface="Arial" pitchFamily="34" charset="0"/>
              <a:buNone/>
              <a:tabLst/>
              <a:defRPr/>
            </a:pPr>
            <a:r>
              <a:rPr kumimoji="0" lang="ar-SA" sz="2400" b="0" i="0" u="none" strike="noStrike" kern="1200" cap="none" spc="0" normalizeH="0" baseline="0" noProof="0" dirty="0" smtClean="0">
                <a:ln>
                  <a:noFill/>
                </a:ln>
                <a:effectLst/>
                <a:uLnTx/>
                <a:uFillTx/>
                <a:cs typeface="B Nazanin" pitchFamily="2" charset="-78"/>
              </a:rPr>
              <a:t>اختيار معامله‌اي است كه همراه با معامل</a:t>
            </a:r>
            <a:r>
              <a:rPr kumimoji="0" lang="fa-IR" sz="2400" b="0" i="0" u="none" strike="noStrike" kern="1200" cap="none" spc="0" normalizeH="0" baseline="0" noProof="0" dirty="0" smtClean="0">
                <a:ln>
                  <a:noFill/>
                </a:ln>
                <a:effectLst/>
                <a:uLnTx/>
                <a:uFillTx/>
                <a:cs typeface="B Nazanin" pitchFamily="2" charset="-78"/>
              </a:rPr>
              <a:t>ه </a:t>
            </a:r>
            <a:r>
              <a:rPr kumimoji="0" lang="ar-SA" sz="2400" b="0" i="0" u="none" strike="noStrike" kern="1200" cap="none" spc="0" normalizeH="0" baseline="0" noProof="0" dirty="0" smtClean="0">
                <a:ln>
                  <a:noFill/>
                </a:ln>
                <a:effectLst/>
                <a:uLnTx/>
                <a:uFillTx/>
                <a:cs typeface="B Nazanin" pitchFamily="2" charset="-78"/>
              </a:rPr>
              <a:t>سلف، از سوي عرضه كننده به خريدار داده مي‌شود و بر اساس آن، اختيار فروش تعداد مشخصی از دارايي پايه به "قيمت اعمال" تعيين شده در "مشخصات قرارداد" در تاريخ سررسيد به خريدار داده مي‌شود. این اختیار به موجب قرارداد سلف موازی استاندارد منحصراً به خریدار سلف موازی استاندارد انتقال می‌یابد.</a:t>
            </a:r>
            <a:endParaRPr kumimoji="0" lang="en-US" sz="2400" b="0" i="0" u="none" strike="noStrike" kern="1200" cap="none" spc="0" normalizeH="0" baseline="0" noProof="0" dirty="0">
              <a:ln>
                <a:noFill/>
              </a:ln>
              <a:effectLst/>
              <a:uLnTx/>
              <a:uFillTx/>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 calcmode="lin" valueType="num">
                                      <p:cBhvr>
                                        <p:cTn id="7" dur="1000" fill="hold"/>
                                        <p:tgtEl>
                                          <p:spTgt spid="9">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9">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9">
                                            <p:txEl>
                                              <p:pRg st="0" end="0"/>
                                            </p:txEl>
                                          </p:spTgt>
                                        </p:tgtEl>
                                        <p:attrNameLst>
                                          <p:attrName>style.rotation</p:attrName>
                                        </p:attrNameLst>
                                      </p:cBhvr>
                                      <p:tavLst>
                                        <p:tav tm="0">
                                          <p:val>
                                            <p:fltVal val="360"/>
                                          </p:val>
                                        </p:tav>
                                        <p:tav tm="100000">
                                          <p:val>
                                            <p:fltVal val="0"/>
                                          </p:val>
                                        </p:tav>
                                      </p:tavLst>
                                    </p:anim>
                                    <p:animEffect transition="in" filter="fade">
                                      <p:cBhvr>
                                        <p:cTn id="10" dur="1000"/>
                                        <p:tgtEl>
                                          <p:spTgt spid="9">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49" presetClass="entr" presetSubtype="0" decel="100000" fill="hold" grpId="0" nodeType="click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anim calcmode="lin" valueType="num">
                                      <p:cBhvr>
                                        <p:cTn id="15" dur="1000" fill="hold"/>
                                        <p:tgtEl>
                                          <p:spTgt spid="9">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9">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9">
                                            <p:txEl>
                                              <p:pRg st="2" end="2"/>
                                            </p:txEl>
                                          </p:spTgt>
                                        </p:tgtEl>
                                        <p:attrNameLst>
                                          <p:attrName>style.rotation</p:attrName>
                                        </p:attrNameLst>
                                      </p:cBhvr>
                                      <p:tavLst>
                                        <p:tav tm="0">
                                          <p:val>
                                            <p:fltVal val="360"/>
                                          </p:val>
                                        </p:tav>
                                        <p:tav tm="100000">
                                          <p:val>
                                            <p:fltVal val="0"/>
                                          </p:val>
                                        </p:tav>
                                      </p:tavLst>
                                    </p:anim>
                                    <p:animEffect transition="in" filter="fade">
                                      <p:cBhvr>
                                        <p:cTn id="18" dur="1000"/>
                                        <p:tgtEl>
                                          <p:spTgt spid="9">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9" presetClass="entr" presetSubtype="0" decel="100000" fill="hold" grpId="0" nodeType="clickEffect">
                                  <p:stCondLst>
                                    <p:cond delay="0"/>
                                  </p:stCondLst>
                                  <p:childTnLst>
                                    <p:set>
                                      <p:cBhvr>
                                        <p:cTn id="22" dur="1" fill="hold">
                                          <p:stCondLst>
                                            <p:cond delay="0"/>
                                          </p:stCondLst>
                                        </p:cTn>
                                        <p:tgtEl>
                                          <p:spTgt spid="9">
                                            <p:txEl>
                                              <p:pRg st="3" end="3"/>
                                            </p:txEl>
                                          </p:spTgt>
                                        </p:tgtEl>
                                        <p:attrNameLst>
                                          <p:attrName>style.visibility</p:attrName>
                                        </p:attrNameLst>
                                      </p:cBhvr>
                                      <p:to>
                                        <p:strVal val="visible"/>
                                      </p:to>
                                    </p:set>
                                    <p:anim calcmode="lin" valueType="num">
                                      <p:cBhvr>
                                        <p:cTn id="23" dur="1000" fill="hold"/>
                                        <p:tgtEl>
                                          <p:spTgt spid="9">
                                            <p:txEl>
                                              <p:pRg st="3" end="3"/>
                                            </p:txEl>
                                          </p:spTgt>
                                        </p:tgtEl>
                                        <p:attrNameLst>
                                          <p:attrName>ppt_w</p:attrName>
                                        </p:attrNameLst>
                                      </p:cBhvr>
                                      <p:tavLst>
                                        <p:tav tm="0">
                                          <p:val>
                                            <p:fltVal val="0"/>
                                          </p:val>
                                        </p:tav>
                                        <p:tav tm="100000">
                                          <p:val>
                                            <p:strVal val="#ppt_w"/>
                                          </p:val>
                                        </p:tav>
                                      </p:tavLst>
                                    </p:anim>
                                    <p:anim calcmode="lin" valueType="num">
                                      <p:cBhvr>
                                        <p:cTn id="24" dur="1000" fill="hold"/>
                                        <p:tgtEl>
                                          <p:spTgt spid="9">
                                            <p:txEl>
                                              <p:pRg st="3" end="3"/>
                                            </p:txEl>
                                          </p:spTgt>
                                        </p:tgtEl>
                                        <p:attrNameLst>
                                          <p:attrName>ppt_h</p:attrName>
                                        </p:attrNameLst>
                                      </p:cBhvr>
                                      <p:tavLst>
                                        <p:tav tm="0">
                                          <p:val>
                                            <p:fltVal val="0"/>
                                          </p:val>
                                        </p:tav>
                                        <p:tav tm="100000">
                                          <p:val>
                                            <p:strVal val="#ppt_h"/>
                                          </p:val>
                                        </p:tav>
                                      </p:tavLst>
                                    </p:anim>
                                    <p:anim calcmode="lin" valueType="num">
                                      <p:cBhvr>
                                        <p:cTn id="25" dur="1000" fill="hold"/>
                                        <p:tgtEl>
                                          <p:spTgt spid="9">
                                            <p:txEl>
                                              <p:pRg st="3" end="3"/>
                                            </p:txEl>
                                          </p:spTgt>
                                        </p:tgtEl>
                                        <p:attrNameLst>
                                          <p:attrName>style.rotation</p:attrName>
                                        </p:attrNameLst>
                                      </p:cBhvr>
                                      <p:tavLst>
                                        <p:tav tm="0">
                                          <p:val>
                                            <p:fltVal val="360"/>
                                          </p:val>
                                        </p:tav>
                                        <p:tav tm="100000">
                                          <p:val>
                                            <p:fltVal val="0"/>
                                          </p:val>
                                        </p:tav>
                                      </p:tavLst>
                                    </p:anim>
                                    <p:animEffect transition="in" filter="fade">
                                      <p:cBhvr>
                                        <p:cTn id="26" dur="1000"/>
                                        <p:tgtEl>
                                          <p:spTgt spid="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fa-IR"/>
          </a:p>
        </p:txBody>
      </p:sp>
      <p:sp>
        <p:nvSpPr>
          <p:cNvPr id="3" name="Subtitle 2"/>
          <p:cNvSpPr>
            <a:spLocks noGrp="1"/>
          </p:cNvSpPr>
          <p:nvPr>
            <p:ph type="subTitle" idx="1"/>
          </p:nvPr>
        </p:nvSpPr>
        <p:spPr/>
        <p:txBody>
          <a:bodyPr/>
          <a:lstStyle/>
          <a:p>
            <a:endParaRPr lang="fa-IR"/>
          </a:p>
        </p:txBody>
      </p:sp>
      <p:pic>
        <p:nvPicPr>
          <p:cNvPr id="4" name="Picture 3" descr="2.jpg"/>
          <p:cNvPicPr>
            <a:picLocks noChangeAspect="1"/>
          </p:cNvPicPr>
          <p:nvPr/>
        </p:nvPicPr>
        <p:blipFill>
          <a:blip r:embed="rId3"/>
          <a:stretch>
            <a:fillRect/>
          </a:stretch>
        </p:blipFill>
        <p:spPr>
          <a:xfrm>
            <a:off x="0" y="0"/>
            <a:ext cx="9144000" cy="6858000"/>
          </a:xfrm>
          <a:prstGeom prst="rect">
            <a:avLst/>
          </a:prstGeom>
        </p:spPr>
      </p:pic>
      <p:sp>
        <p:nvSpPr>
          <p:cNvPr id="7" name="TextBox 6"/>
          <p:cNvSpPr txBox="1"/>
          <p:nvPr/>
        </p:nvSpPr>
        <p:spPr>
          <a:xfrm>
            <a:off x="2786050" y="1357298"/>
            <a:ext cx="4857784" cy="923330"/>
          </a:xfrm>
          <a:prstGeom prst="rect">
            <a:avLst/>
          </a:prstGeom>
          <a:noFill/>
        </p:spPr>
        <p:txBody>
          <a:bodyPr wrap="square" rtlCol="1">
            <a:spAutoFit/>
          </a:bodyPr>
          <a:lstStyle/>
          <a:p>
            <a:endParaRPr lang="fa-IR" dirty="0" smtClean="0"/>
          </a:p>
          <a:p>
            <a:endParaRPr lang="fa-IR" dirty="0" smtClean="0"/>
          </a:p>
          <a:p>
            <a:endParaRPr lang="fa-IR" dirty="0"/>
          </a:p>
        </p:txBody>
      </p:sp>
      <p:sp>
        <p:nvSpPr>
          <p:cNvPr id="6" name="TextBox 5"/>
          <p:cNvSpPr txBox="1"/>
          <p:nvPr/>
        </p:nvSpPr>
        <p:spPr>
          <a:xfrm>
            <a:off x="2857488" y="1428736"/>
            <a:ext cx="4572032" cy="369332"/>
          </a:xfrm>
          <a:prstGeom prst="rect">
            <a:avLst/>
          </a:prstGeom>
          <a:noFill/>
        </p:spPr>
        <p:txBody>
          <a:bodyPr wrap="square" rtlCol="1">
            <a:spAutoFit/>
          </a:bodyPr>
          <a:lstStyle/>
          <a:p>
            <a:endParaRPr lang="fa-IR" dirty="0"/>
          </a:p>
        </p:txBody>
      </p:sp>
      <p:pic>
        <p:nvPicPr>
          <p:cNvPr id="8" name="Picture 7" descr="2.jpg"/>
          <p:cNvPicPr>
            <a:picLocks noChangeAspect="1"/>
          </p:cNvPicPr>
          <p:nvPr/>
        </p:nvPicPr>
        <p:blipFill>
          <a:blip r:embed="rId4"/>
          <a:stretch>
            <a:fillRect/>
          </a:stretch>
        </p:blipFill>
        <p:spPr>
          <a:xfrm>
            <a:off x="3166" y="0"/>
            <a:ext cx="9137667" cy="6858000"/>
          </a:xfrm>
          <a:prstGeom prst="rect">
            <a:avLst/>
          </a:prstGeom>
        </p:spPr>
      </p:pic>
      <p:sp>
        <p:nvSpPr>
          <p:cNvPr id="9" name="TextBox 8"/>
          <p:cNvSpPr txBox="1"/>
          <p:nvPr/>
        </p:nvSpPr>
        <p:spPr>
          <a:xfrm>
            <a:off x="1000100" y="1214422"/>
            <a:ext cx="5929354" cy="3416320"/>
          </a:xfrm>
          <a:prstGeom prst="rect">
            <a:avLst/>
          </a:prstGeom>
          <a:noFill/>
        </p:spPr>
        <p:txBody>
          <a:bodyPr wrap="square" rtlCol="1">
            <a:spAutoFit/>
          </a:bodyPr>
          <a:lstStyle/>
          <a:p>
            <a:pPr algn="just"/>
            <a:r>
              <a:rPr lang="ar-SA" sz="2400" i="1" dirty="0" smtClean="0">
                <a:cs typeface="B Nazanin" pitchFamily="2" charset="-78"/>
              </a:rPr>
              <a:t>اختيار خريد تبعی:</a:t>
            </a:r>
            <a:endParaRPr lang="fa-IR" sz="2400" i="1" dirty="0" smtClean="0">
              <a:cs typeface="B Nazanin" pitchFamily="2" charset="-78"/>
            </a:endParaRPr>
          </a:p>
          <a:p>
            <a:pPr algn="just"/>
            <a:r>
              <a:rPr lang="ar-SA" sz="2400" dirty="0" smtClean="0">
                <a:cs typeface="B Nazanin" pitchFamily="2" charset="-78"/>
              </a:rPr>
              <a:t> اختيار معامله‌اي است كه همراه با معامل</a:t>
            </a:r>
            <a:r>
              <a:rPr lang="fa-IR" sz="2400" dirty="0" smtClean="0">
                <a:cs typeface="B Nazanin" pitchFamily="2" charset="-78"/>
              </a:rPr>
              <a:t>ه </a:t>
            </a:r>
            <a:r>
              <a:rPr lang="ar-SA" sz="2400" dirty="0" smtClean="0">
                <a:cs typeface="B Nazanin" pitchFamily="2" charset="-78"/>
              </a:rPr>
              <a:t>سلف، از سوي خريدار به عرضه كننده داده مي‌شود و بر اساس آن اختيار خريد تعداد مشخصی از دارايي پايه به "قيمت اعمال" تعيين شده در "مشخصات قرارداد" در تاريخ سررسيد به عرضه كننده داده مي‌شود. تعهد موضوع قرارداد اختیار خرید تبعی به موجب قرارداد سلف موازی استاندارد، منحصراً به خریدار سلف موازی استاندارد انتقال می‌یابد.</a:t>
            </a:r>
            <a:endParaRPr lang="en-US" sz="2400" b="1" dirty="0" smtClean="0">
              <a:solidFill>
                <a:schemeClr val="accent1"/>
              </a:solidFill>
              <a:cs typeface="B Nazanin" pitchFamily="2" charset="-78"/>
            </a:endParaRPr>
          </a:p>
          <a:p>
            <a:pPr algn="just"/>
            <a:endParaRPr lang="fa-IR" sz="2400" dirty="0">
              <a:cs typeface="B Nazanin" pitchFamily="2" charset="-78"/>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fa-IR"/>
          </a:p>
        </p:txBody>
      </p:sp>
      <p:sp>
        <p:nvSpPr>
          <p:cNvPr id="3" name="Subtitle 2"/>
          <p:cNvSpPr>
            <a:spLocks noGrp="1"/>
          </p:cNvSpPr>
          <p:nvPr>
            <p:ph type="subTitle" idx="1"/>
          </p:nvPr>
        </p:nvSpPr>
        <p:spPr/>
        <p:txBody>
          <a:bodyPr/>
          <a:lstStyle/>
          <a:p>
            <a:endParaRPr lang="fa-IR"/>
          </a:p>
        </p:txBody>
      </p:sp>
      <p:pic>
        <p:nvPicPr>
          <p:cNvPr id="4" name="Picture 3" descr="2.jpg"/>
          <p:cNvPicPr>
            <a:picLocks noChangeAspect="1"/>
          </p:cNvPicPr>
          <p:nvPr/>
        </p:nvPicPr>
        <p:blipFill>
          <a:blip r:embed="rId3"/>
          <a:stretch>
            <a:fillRect/>
          </a:stretch>
        </p:blipFill>
        <p:spPr>
          <a:xfrm>
            <a:off x="0" y="0"/>
            <a:ext cx="9144000" cy="6858000"/>
          </a:xfrm>
          <a:prstGeom prst="rect">
            <a:avLst/>
          </a:prstGeom>
        </p:spPr>
      </p:pic>
      <p:sp>
        <p:nvSpPr>
          <p:cNvPr id="7" name="TextBox 6"/>
          <p:cNvSpPr txBox="1"/>
          <p:nvPr/>
        </p:nvSpPr>
        <p:spPr>
          <a:xfrm>
            <a:off x="2786050" y="1357298"/>
            <a:ext cx="4857784" cy="923330"/>
          </a:xfrm>
          <a:prstGeom prst="rect">
            <a:avLst/>
          </a:prstGeom>
          <a:noFill/>
        </p:spPr>
        <p:txBody>
          <a:bodyPr wrap="square" rtlCol="1">
            <a:spAutoFit/>
          </a:bodyPr>
          <a:lstStyle/>
          <a:p>
            <a:endParaRPr lang="fa-IR" dirty="0" smtClean="0"/>
          </a:p>
          <a:p>
            <a:endParaRPr lang="fa-IR" dirty="0" smtClean="0"/>
          </a:p>
          <a:p>
            <a:endParaRPr lang="fa-IR" dirty="0"/>
          </a:p>
        </p:txBody>
      </p:sp>
      <p:sp>
        <p:nvSpPr>
          <p:cNvPr id="6" name="TextBox 5"/>
          <p:cNvSpPr txBox="1"/>
          <p:nvPr/>
        </p:nvSpPr>
        <p:spPr>
          <a:xfrm>
            <a:off x="2857488" y="1428736"/>
            <a:ext cx="4572032" cy="369332"/>
          </a:xfrm>
          <a:prstGeom prst="rect">
            <a:avLst/>
          </a:prstGeom>
          <a:noFill/>
        </p:spPr>
        <p:txBody>
          <a:bodyPr wrap="square" rtlCol="1">
            <a:spAutoFit/>
          </a:bodyPr>
          <a:lstStyle/>
          <a:p>
            <a:endParaRPr lang="fa-IR" dirty="0"/>
          </a:p>
        </p:txBody>
      </p:sp>
      <p:pic>
        <p:nvPicPr>
          <p:cNvPr id="8" name="Picture 7" descr="2.jpg"/>
          <p:cNvPicPr>
            <a:picLocks noChangeAspect="1"/>
          </p:cNvPicPr>
          <p:nvPr/>
        </p:nvPicPr>
        <p:blipFill>
          <a:blip r:embed="rId4"/>
          <a:stretch>
            <a:fillRect/>
          </a:stretch>
        </p:blipFill>
        <p:spPr>
          <a:xfrm>
            <a:off x="3166" y="0"/>
            <a:ext cx="9137667" cy="6858000"/>
          </a:xfrm>
          <a:prstGeom prst="rect">
            <a:avLst/>
          </a:prstGeom>
        </p:spPr>
      </p:pic>
      <p:sp>
        <p:nvSpPr>
          <p:cNvPr id="13" name="TextBox 12"/>
          <p:cNvSpPr txBox="1"/>
          <p:nvPr/>
        </p:nvSpPr>
        <p:spPr>
          <a:xfrm>
            <a:off x="1142976" y="1428736"/>
            <a:ext cx="6215106" cy="3046988"/>
          </a:xfrm>
          <a:prstGeom prst="rect">
            <a:avLst/>
          </a:prstGeom>
          <a:noFill/>
        </p:spPr>
        <p:txBody>
          <a:bodyPr wrap="square" rtlCol="1">
            <a:spAutoFit/>
          </a:bodyPr>
          <a:lstStyle/>
          <a:p>
            <a:pPr algn="just"/>
            <a:r>
              <a:rPr lang="ar-SA" sz="2400" dirty="0" smtClean="0">
                <a:cs typeface="B Nazanin" pitchFamily="2" charset="-78"/>
              </a:rPr>
              <a:t>به عنوان مثال در صورتی که خریدار اختیار فروش تبعی با قیمت اعمال </a:t>
            </a:r>
            <a:r>
              <a:rPr lang="ar-SA" sz="2400" b="1" dirty="0" smtClean="0">
                <a:cs typeface="B Nazanin" pitchFamily="2" charset="-78"/>
              </a:rPr>
              <a:t>150 دلار</a:t>
            </a:r>
            <a:r>
              <a:rPr lang="ar-SA" sz="2400" dirty="0" smtClean="0">
                <a:cs typeface="B Nazanin" pitchFamily="2" charset="-78"/>
              </a:rPr>
              <a:t> را داشته باشد بدین معنی خواهد بود که در صورتی که قیمت نفت در بازار بالاتر از </a:t>
            </a:r>
            <a:r>
              <a:rPr lang="ar-SA" sz="2400" b="1" dirty="0" smtClean="0">
                <a:cs typeface="B Nazanin" pitchFamily="2" charset="-78"/>
              </a:rPr>
              <a:t>150 دلار</a:t>
            </a:r>
            <a:r>
              <a:rPr lang="ar-SA" sz="2400" dirty="0" smtClean="0">
                <a:cs typeface="B Nazanin" pitchFamily="2" charset="-78"/>
              </a:rPr>
              <a:t> باشد دارنده اوراق سلف نفتی می تواند آن را به قیمت بازار بفروشد ولی در صورتی که قیمت در بازار کمتر از </a:t>
            </a:r>
            <a:r>
              <a:rPr lang="ar-SA" sz="2400" b="1" dirty="0" smtClean="0">
                <a:cs typeface="B Nazanin" pitchFamily="2" charset="-78"/>
              </a:rPr>
              <a:t>150 دلار</a:t>
            </a:r>
            <a:r>
              <a:rPr lang="ar-SA" sz="2400" dirty="0" smtClean="0">
                <a:cs typeface="B Nazanin" pitchFamily="2" charset="-78"/>
              </a:rPr>
              <a:t> باشد، دارنده اوراق این اختیار را دارد که نفت خود را به قیمت </a:t>
            </a:r>
            <a:r>
              <a:rPr lang="ar-SA" sz="2400" b="1" dirty="0" smtClean="0">
                <a:cs typeface="B Nazanin" pitchFamily="2" charset="-78"/>
              </a:rPr>
              <a:t>150 دلار</a:t>
            </a:r>
            <a:r>
              <a:rPr lang="ar-SA" sz="2400" dirty="0" smtClean="0">
                <a:cs typeface="B Nazanin" pitchFamily="2" charset="-78"/>
              </a:rPr>
              <a:t> به شرکت ملی نفت بفروشد و شرکت ملی نفت متعهد خواهد بود که در این قیمت اقدام به خرید نماید.</a:t>
            </a:r>
            <a:endParaRPr lang="en-US" sz="2400" dirty="0">
              <a:cs typeface="B Nazanin" pitchFamily="2" charset="-7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endParaRPr lang="fa-IR"/>
          </a:p>
        </p:txBody>
      </p:sp>
      <p:pic>
        <p:nvPicPr>
          <p:cNvPr id="4" name="Picture 3" descr="2.jpg"/>
          <p:cNvPicPr>
            <a:picLocks noChangeAspect="1"/>
          </p:cNvPicPr>
          <p:nvPr/>
        </p:nvPicPr>
        <p:blipFill>
          <a:blip r:embed="rId3"/>
          <a:stretch>
            <a:fillRect/>
          </a:stretch>
        </p:blipFill>
        <p:spPr>
          <a:xfrm>
            <a:off x="0" y="0"/>
            <a:ext cx="9144000" cy="6858000"/>
          </a:xfrm>
          <a:prstGeom prst="rect">
            <a:avLst/>
          </a:prstGeom>
        </p:spPr>
      </p:pic>
      <p:pic>
        <p:nvPicPr>
          <p:cNvPr id="7" name="Picture 6" descr="2.jpg"/>
          <p:cNvPicPr>
            <a:picLocks noChangeAspect="1"/>
          </p:cNvPicPr>
          <p:nvPr/>
        </p:nvPicPr>
        <p:blipFill>
          <a:blip r:embed="rId4"/>
          <a:stretch>
            <a:fillRect/>
          </a:stretch>
        </p:blipFill>
        <p:spPr>
          <a:xfrm>
            <a:off x="3166" y="0"/>
            <a:ext cx="9137667" cy="6858000"/>
          </a:xfrm>
          <a:prstGeom prst="rect">
            <a:avLst/>
          </a:prstGeom>
        </p:spPr>
      </p:pic>
      <p:sp>
        <p:nvSpPr>
          <p:cNvPr id="6" name="TextBox 5"/>
          <p:cNvSpPr txBox="1"/>
          <p:nvPr/>
        </p:nvSpPr>
        <p:spPr>
          <a:xfrm>
            <a:off x="1071538" y="1428736"/>
            <a:ext cx="6286544" cy="3416320"/>
          </a:xfrm>
          <a:prstGeom prst="rect">
            <a:avLst/>
          </a:prstGeom>
          <a:noFill/>
        </p:spPr>
        <p:txBody>
          <a:bodyPr wrap="square" rtlCol="1">
            <a:spAutoFit/>
          </a:bodyPr>
          <a:lstStyle/>
          <a:p>
            <a:pPr algn="just"/>
            <a:r>
              <a:rPr lang="ar-SA" sz="2400" dirty="0" smtClean="0">
                <a:cs typeface="B Nazanin" pitchFamily="2" charset="-78"/>
              </a:rPr>
              <a:t>در مورد اختیار خرید تبعی شرکت ملی نفت نیز در صورتی که این شرکت به عنوان مثال اختیار خرید تبعی با قیمت اعمال </a:t>
            </a:r>
            <a:r>
              <a:rPr lang="ar-SA" sz="2400" b="1" dirty="0" smtClean="0">
                <a:cs typeface="B Nazanin" pitchFamily="2" charset="-78"/>
              </a:rPr>
              <a:t>180 دلار</a:t>
            </a:r>
            <a:r>
              <a:rPr lang="ar-SA" sz="2400" dirty="0" smtClean="0">
                <a:cs typeface="B Nazanin" pitchFamily="2" charset="-78"/>
              </a:rPr>
              <a:t> را داشته باشد بدین معنی خواهد بود که در صورتی قیمت نفت در بازار پائین تر از </a:t>
            </a:r>
            <a:r>
              <a:rPr lang="ar-SA" sz="2400" b="1" dirty="0" smtClean="0">
                <a:cs typeface="B Nazanin" pitchFamily="2" charset="-78"/>
              </a:rPr>
              <a:t>180دلار</a:t>
            </a:r>
            <a:r>
              <a:rPr lang="ar-SA" sz="2400" dirty="0" smtClean="0">
                <a:cs typeface="B Nazanin" pitchFamily="2" charset="-78"/>
              </a:rPr>
              <a:t> باشد شرکت می تواند این اختیار خود را اعمال ننماید ولی در صورتی که قیمت به بالای </a:t>
            </a:r>
            <a:r>
              <a:rPr lang="ar-SA" sz="2400" b="1" dirty="0" smtClean="0">
                <a:cs typeface="B Nazanin" pitchFamily="2" charset="-78"/>
              </a:rPr>
              <a:t>180 دلار</a:t>
            </a:r>
            <a:r>
              <a:rPr lang="ar-SA" sz="2400" dirty="0" smtClean="0">
                <a:cs typeface="B Nazanin" pitchFamily="2" charset="-78"/>
              </a:rPr>
              <a:t> برسد شرکت ملی نفت ایران این اختیار را خواهد داشت که نفت را از دارندگان اوراق سلف به قیمت </a:t>
            </a:r>
            <a:r>
              <a:rPr lang="ar-SA" sz="2400" b="1" dirty="0" smtClean="0">
                <a:cs typeface="B Nazanin" pitchFamily="2" charset="-78"/>
              </a:rPr>
              <a:t>180 دلار</a:t>
            </a:r>
            <a:r>
              <a:rPr lang="ar-SA" sz="2400" dirty="0" smtClean="0">
                <a:cs typeface="B Nazanin" pitchFamily="2" charset="-78"/>
              </a:rPr>
              <a:t> خریداری نماید و دارندگان اوراق نیز ملزم به فروش به قیمت </a:t>
            </a:r>
            <a:r>
              <a:rPr lang="ar-SA" sz="2400" b="1" dirty="0" smtClean="0">
                <a:cs typeface="B Nazanin" pitchFamily="2" charset="-78"/>
              </a:rPr>
              <a:t>180 دلار</a:t>
            </a:r>
            <a:r>
              <a:rPr lang="ar-SA" sz="2400" dirty="0" smtClean="0">
                <a:cs typeface="B Nazanin" pitchFamily="2" charset="-78"/>
              </a:rPr>
              <a:t> خواهند بود.</a:t>
            </a:r>
            <a:endParaRPr lang="en-US" sz="2400" dirty="0" smtClean="0">
              <a:cs typeface="B Nazanin" pitchFamily="2" charset="-78"/>
            </a:endParaRPr>
          </a:p>
          <a:p>
            <a:pPr algn="just"/>
            <a:endParaRPr lang="fa-IR" sz="2400" dirty="0">
              <a:cs typeface="B Nazanin" pitchFamily="2" charset="-78"/>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endParaRPr lang="fa-IR"/>
          </a:p>
        </p:txBody>
      </p:sp>
      <p:pic>
        <p:nvPicPr>
          <p:cNvPr id="4" name="Picture 3" descr="2.jpg"/>
          <p:cNvPicPr>
            <a:picLocks noChangeAspect="1"/>
          </p:cNvPicPr>
          <p:nvPr/>
        </p:nvPicPr>
        <p:blipFill>
          <a:blip r:embed="rId3"/>
          <a:stretch>
            <a:fillRect/>
          </a:stretch>
        </p:blipFill>
        <p:spPr>
          <a:xfrm>
            <a:off x="0" y="0"/>
            <a:ext cx="9144000" cy="6858000"/>
          </a:xfrm>
          <a:prstGeom prst="rect">
            <a:avLst/>
          </a:prstGeom>
        </p:spPr>
      </p:pic>
      <p:sp>
        <p:nvSpPr>
          <p:cNvPr id="5" name="TextBox 4"/>
          <p:cNvSpPr txBox="1"/>
          <p:nvPr/>
        </p:nvSpPr>
        <p:spPr>
          <a:xfrm>
            <a:off x="2500298" y="1285860"/>
            <a:ext cx="5143536" cy="1015663"/>
          </a:xfrm>
          <a:prstGeom prst="rect">
            <a:avLst/>
          </a:prstGeom>
          <a:noFill/>
        </p:spPr>
        <p:txBody>
          <a:bodyPr wrap="square" rtlCol="1">
            <a:spAutoFit/>
          </a:bodyPr>
          <a:lstStyle/>
          <a:p>
            <a:r>
              <a:rPr lang="fa-IR" sz="2400" b="1" dirty="0" smtClean="0">
                <a:cs typeface="B Nazanin" pitchFamily="2" charset="-78"/>
              </a:rPr>
              <a:t>نمودار بازدهی:</a:t>
            </a:r>
          </a:p>
          <a:p>
            <a:endParaRPr lang="fa-IR" dirty="0" smtClean="0">
              <a:cs typeface="B Mitra" pitchFamily="2" charset="-78"/>
            </a:endParaRPr>
          </a:p>
          <a:p>
            <a:endParaRPr lang="fa-IR" dirty="0"/>
          </a:p>
        </p:txBody>
      </p:sp>
      <p:pic>
        <p:nvPicPr>
          <p:cNvPr id="7" name="Picture 6" descr="2.jpg"/>
          <p:cNvPicPr>
            <a:picLocks noChangeAspect="1"/>
          </p:cNvPicPr>
          <p:nvPr/>
        </p:nvPicPr>
        <p:blipFill>
          <a:blip r:embed="rId4"/>
          <a:stretch>
            <a:fillRect/>
          </a:stretch>
        </p:blipFill>
        <p:spPr>
          <a:xfrm>
            <a:off x="3166" y="0"/>
            <a:ext cx="9137667" cy="6858000"/>
          </a:xfrm>
          <a:prstGeom prst="rect">
            <a:avLst/>
          </a:prstGeom>
        </p:spPr>
      </p:pic>
      <p:pic>
        <p:nvPicPr>
          <p:cNvPr id="6" name="Picture 5"/>
          <p:cNvPicPr/>
          <p:nvPr/>
        </p:nvPicPr>
        <p:blipFill>
          <a:blip r:embed="rId5"/>
          <a:srcRect/>
          <a:stretch>
            <a:fillRect/>
          </a:stretch>
        </p:blipFill>
        <p:spPr bwMode="auto">
          <a:xfrm>
            <a:off x="1238250" y="1873250"/>
            <a:ext cx="6400800" cy="30670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endParaRPr lang="fa-IR"/>
          </a:p>
        </p:txBody>
      </p:sp>
      <p:pic>
        <p:nvPicPr>
          <p:cNvPr id="4" name="Picture 3" descr="2.jpg"/>
          <p:cNvPicPr>
            <a:picLocks noChangeAspect="1"/>
          </p:cNvPicPr>
          <p:nvPr/>
        </p:nvPicPr>
        <p:blipFill>
          <a:blip r:embed="rId3"/>
          <a:stretch>
            <a:fillRect/>
          </a:stretch>
        </p:blipFill>
        <p:spPr>
          <a:xfrm>
            <a:off x="0" y="0"/>
            <a:ext cx="9144000" cy="6858000"/>
          </a:xfrm>
          <a:prstGeom prst="rect">
            <a:avLst/>
          </a:prstGeom>
        </p:spPr>
      </p:pic>
      <p:pic>
        <p:nvPicPr>
          <p:cNvPr id="6" name="Picture 5" descr="2.jpg"/>
          <p:cNvPicPr>
            <a:picLocks noChangeAspect="1"/>
          </p:cNvPicPr>
          <p:nvPr/>
        </p:nvPicPr>
        <p:blipFill>
          <a:blip r:embed="rId4"/>
          <a:stretch>
            <a:fillRect/>
          </a:stretch>
        </p:blipFill>
        <p:spPr>
          <a:xfrm>
            <a:off x="3166" y="0"/>
            <a:ext cx="9137667" cy="6858000"/>
          </a:xfrm>
          <a:prstGeom prst="rect">
            <a:avLst/>
          </a:prstGeom>
        </p:spPr>
      </p:pic>
      <p:sp>
        <p:nvSpPr>
          <p:cNvPr id="5" name="TextBox 4"/>
          <p:cNvSpPr txBox="1"/>
          <p:nvPr/>
        </p:nvSpPr>
        <p:spPr>
          <a:xfrm>
            <a:off x="2143108" y="1785926"/>
            <a:ext cx="4643470" cy="1077218"/>
          </a:xfrm>
          <a:prstGeom prst="rect">
            <a:avLst/>
          </a:prstGeom>
          <a:noFill/>
        </p:spPr>
        <p:txBody>
          <a:bodyPr wrap="square" rtlCol="1">
            <a:spAutoFit/>
          </a:bodyPr>
          <a:lstStyle/>
          <a:p>
            <a:pPr algn="ctr"/>
            <a:endParaRPr lang="fa-IR" sz="2800" b="1" dirty="0" smtClean="0">
              <a:cs typeface="B Nazanin" pitchFamily="2" charset="-78"/>
            </a:endParaRPr>
          </a:p>
          <a:p>
            <a:pPr algn="ctr"/>
            <a:r>
              <a:rPr lang="fa-IR" sz="3600" b="1" dirty="0" smtClean="0">
                <a:cs typeface="B Nazanin" pitchFamily="2" charset="-78"/>
              </a:rPr>
              <a:t>با تشکر از بذل توجه شما</a:t>
            </a:r>
            <a:endParaRPr lang="fa-IR" sz="3600" b="1" dirty="0">
              <a:cs typeface="B Nazanin" pitchFamily="2" charset="-7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fa-IR"/>
          </a:p>
        </p:txBody>
      </p:sp>
      <p:sp>
        <p:nvSpPr>
          <p:cNvPr id="3" name="Subtitle 2"/>
          <p:cNvSpPr>
            <a:spLocks noGrp="1"/>
          </p:cNvSpPr>
          <p:nvPr>
            <p:ph type="subTitle" idx="1"/>
          </p:nvPr>
        </p:nvSpPr>
        <p:spPr/>
        <p:txBody>
          <a:bodyPr/>
          <a:lstStyle/>
          <a:p>
            <a:endParaRPr lang="fa-IR"/>
          </a:p>
        </p:txBody>
      </p:sp>
      <p:pic>
        <p:nvPicPr>
          <p:cNvPr id="4" name="Picture 3" descr="2.jpg"/>
          <p:cNvPicPr>
            <a:picLocks noChangeAspect="1"/>
          </p:cNvPicPr>
          <p:nvPr/>
        </p:nvPicPr>
        <p:blipFill>
          <a:blip r:embed="rId3"/>
          <a:stretch>
            <a:fillRect/>
          </a:stretch>
        </p:blipFill>
        <p:spPr>
          <a:xfrm>
            <a:off x="0" y="0"/>
            <a:ext cx="9137667" cy="6858000"/>
          </a:xfrm>
          <a:prstGeom prst="rect">
            <a:avLst/>
          </a:prstGeom>
        </p:spPr>
      </p:pic>
      <p:sp>
        <p:nvSpPr>
          <p:cNvPr id="7" name="TextBox 6"/>
          <p:cNvSpPr txBox="1"/>
          <p:nvPr/>
        </p:nvSpPr>
        <p:spPr>
          <a:xfrm>
            <a:off x="1000100" y="1806254"/>
            <a:ext cx="6929486" cy="3908762"/>
          </a:xfrm>
          <a:prstGeom prst="rect">
            <a:avLst/>
          </a:prstGeom>
          <a:noFill/>
        </p:spPr>
        <p:txBody>
          <a:bodyPr wrap="square" rtlCol="1">
            <a:spAutoFit/>
          </a:bodyPr>
          <a:lstStyle/>
          <a:p>
            <a:pPr algn="ctr"/>
            <a:r>
              <a:rPr lang="fa-IR" sz="6000" dirty="0" smtClean="0">
                <a:ln w="10541" cmpd="sng">
                  <a:solidFill>
                    <a:schemeClr val="accent1">
                      <a:shade val="88000"/>
                      <a:satMod val="110000"/>
                    </a:schemeClr>
                  </a:solidFill>
                  <a:prstDash val="solid"/>
                </a:ln>
                <a:latin typeface="IranNastaliq" pitchFamily="18" charset="0"/>
                <a:cs typeface="IranNastaliq" pitchFamily="18" charset="0"/>
              </a:rPr>
              <a:t>موضوع: اوراق سلف موازی</a:t>
            </a:r>
          </a:p>
          <a:p>
            <a:pPr algn="ctr"/>
            <a:endParaRPr lang="fa-IR" sz="3200" dirty="0" smtClean="0">
              <a:ln w="10541" cmpd="sng">
                <a:solidFill>
                  <a:schemeClr val="accent1">
                    <a:shade val="88000"/>
                    <a:satMod val="110000"/>
                  </a:schemeClr>
                </a:solidFill>
                <a:prstDash val="solid"/>
              </a:ln>
              <a:latin typeface="IranNastaliq" pitchFamily="18" charset="0"/>
              <a:cs typeface="IranNastaliq" pitchFamily="18" charset="0"/>
            </a:endParaRPr>
          </a:p>
          <a:p>
            <a:pPr algn="ctr"/>
            <a:endParaRPr lang="fa-IR" sz="3200" dirty="0" smtClean="0">
              <a:ln w="10541" cmpd="sng">
                <a:solidFill>
                  <a:schemeClr val="accent1">
                    <a:shade val="88000"/>
                    <a:satMod val="110000"/>
                  </a:schemeClr>
                </a:solidFill>
                <a:prstDash val="solid"/>
              </a:ln>
              <a:latin typeface="IranNastaliq" pitchFamily="18" charset="0"/>
              <a:cs typeface="IranNastaliq" pitchFamily="18" charset="0"/>
            </a:endParaRPr>
          </a:p>
          <a:p>
            <a:pPr algn="ctr"/>
            <a:endParaRPr lang="fa-IR" sz="3200" dirty="0" smtClean="0">
              <a:ln w="10541" cmpd="sng">
                <a:solidFill>
                  <a:schemeClr val="accent1">
                    <a:shade val="88000"/>
                    <a:satMod val="110000"/>
                  </a:schemeClr>
                </a:solidFill>
                <a:prstDash val="solid"/>
              </a:ln>
              <a:latin typeface="IranNastaliq" pitchFamily="18" charset="0"/>
              <a:cs typeface="IranNastaliq" pitchFamily="18" charset="0"/>
            </a:endParaRPr>
          </a:p>
          <a:p>
            <a:pPr algn="ctr"/>
            <a:r>
              <a:rPr lang="fa-IR" sz="3200" dirty="0" smtClean="0">
                <a:ln w="10541" cmpd="sng">
                  <a:solidFill>
                    <a:schemeClr val="accent1">
                      <a:shade val="88000"/>
                      <a:satMod val="110000"/>
                    </a:schemeClr>
                  </a:solidFill>
                  <a:prstDash val="solid"/>
                </a:ln>
                <a:latin typeface="IranNastaliq" pitchFamily="18" charset="0"/>
                <a:cs typeface="IranNastaliq" pitchFamily="18" charset="0"/>
              </a:rPr>
              <a:t>بهار1391</a:t>
            </a:r>
          </a:p>
          <a:p>
            <a:pPr algn="ctr"/>
            <a:endParaRPr lang="fa-IR" sz="6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pic>
        <p:nvPicPr>
          <p:cNvPr id="7" name="Picture 6" descr="00.jpg"/>
          <p:cNvPicPr>
            <a:picLocks noChangeAspect="1"/>
          </p:cNvPicPr>
          <p:nvPr/>
        </p:nvPicPr>
        <p:blipFill>
          <a:blip r:embed="rId3"/>
          <a:stretch>
            <a:fillRect/>
          </a:stretch>
        </p:blipFill>
        <p:spPr>
          <a:xfrm>
            <a:off x="3166" y="0"/>
            <a:ext cx="9137668" cy="6858000"/>
          </a:xfrm>
          <a:prstGeom prst="rect">
            <a:avLst/>
          </a:prstGeom>
        </p:spPr>
      </p:pic>
      <p:sp>
        <p:nvSpPr>
          <p:cNvPr id="2" name="Title 1"/>
          <p:cNvSpPr>
            <a:spLocks noGrp="1"/>
          </p:cNvSpPr>
          <p:nvPr>
            <p:ph type="ctrTitle"/>
          </p:nvPr>
        </p:nvSpPr>
        <p:spPr>
          <a:xfrm>
            <a:off x="685800" y="1928802"/>
            <a:ext cx="7772400" cy="1470025"/>
          </a:xfrm>
        </p:spPr>
        <p:txBody>
          <a:bodyPr/>
          <a:lstStyle/>
          <a:p>
            <a:endParaRPr lang="fa-IR"/>
          </a:p>
        </p:txBody>
      </p:sp>
      <p:sp>
        <p:nvSpPr>
          <p:cNvPr id="3" name="Subtitle 2"/>
          <p:cNvSpPr>
            <a:spLocks noGrp="1"/>
          </p:cNvSpPr>
          <p:nvPr>
            <p:ph type="subTitle" idx="1"/>
          </p:nvPr>
        </p:nvSpPr>
        <p:spPr>
          <a:xfrm>
            <a:off x="1371600" y="3684577"/>
            <a:ext cx="6400800" cy="1752600"/>
          </a:xfrm>
        </p:spPr>
        <p:txBody>
          <a:bodyPr/>
          <a:lstStyle/>
          <a:p>
            <a:endParaRPr lang="fa-IR"/>
          </a:p>
        </p:txBody>
      </p:sp>
      <p:pic>
        <p:nvPicPr>
          <p:cNvPr id="4" name="Picture 3" descr="2.jpg"/>
          <p:cNvPicPr>
            <a:picLocks noChangeAspect="1"/>
          </p:cNvPicPr>
          <p:nvPr/>
        </p:nvPicPr>
        <p:blipFill>
          <a:blip r:embed="rId4"/>
          <a:stretch>
            <a:fillRect/>
          </a:stretch>
        </p:blipFill>
        <p:spPr>
          <a:xfrm>
            <a:off x="0" y="0"/>
            <a:ext cx="9144000" cy="6858000"/>
          </a:xfrm>
          <a:prstGeom prst="rect">
            <a:avLst/>
          </a:prstGeom>
        </p:spPr>
      </p:pic>
      <p:pic>
        <p:nvPicPr>
          <p:cNvPr id="8" name="Picture 7" descr="00.jpg"/>
          <p:cNvPicPr>
            <a:picLocks noChangeAspect="1"/>
          </p:cNvPicPr>
          <p:nvPr/>
        </p:nvPicPr>
        <p:blipFill>
          <a:blip r:embed="rId3"/>
          <a:stretch>
            <a:fillRect/>
          </a:stretch>
        </p:blipFill>
        <p:spPr>
          <a:xfrm>
            <a:off x="3166" y="0"/>
            <a:ext cx="9137668" cy="6858000"/>
          </a:xfrm>
          <a:prstGeom prst="rect">
            <a:avLst/>
          </a:prstGeom>
        </p:spPr>
      </p:pic>
      <p:sp>
        <p:nvSpPr>
          <p:cNvPr id="6" name="TextBox 5"/>
          <p:cNvSpPr txBox="1"/>
          <p:nvPr/>
        </p:nvSpPr>
        <p:spPr>
          <a:xfrm>
            <a:off x="571472" y="642918"/>
            <a:ext cx="6643734" cy="5262979"/>
          </a:xfrm>
          <a:prstGeom prst="rect">
            <a:avLst/>
          </a:prstGeom>
          <a:noFill/>
        </p:spPr>
        <p:txBody>
          <a:bodyPr wrap="square" rtlCol="1">
            <a:spAutoFit/>
          </a:bodyPr>
          <a:lstStyle/>
          <a:p>
            <a:pPr>
              <a:lnSpc>
                <a:spcPct val="150000"/>
              </a:lnSpc>
            </a:pPr>
            <a:r>
              <a:rPr lang="fa-IR" sz="3200" dirty="0" smtClean="0">
                <a:latin typeface="IranNastaliq" pitchFamily="18" charset="0"/>
                <a:cs typeface="B Nazanin" pitchFamily="2" charset="-78"/>
              </a:rPr>
              <a:t>بیع را از نظر زمان پرداخت عوضین به چهار دسته تقسیم بندی می کنند:</a:t>
            </a:r>
          </a:p>
          <a:p>
            <a:pPr lvl="0">
              <a:lnSpc>
                <a:spcPct val="150000"/>
              </a:lnSpc>
            </a:pPr>
            <a:r>
              <a:rPr lang="fa-IR" sz="3200" dirty="0" smtClean="0">
                <a:latin typeface="IranNastaliq" pitchFamily="18" charset="0"/>
                <a:cs typeface="B Nazanin" pitchFamily="2" charset="-78"/>
              </a:rPr>
              <a:t>بیع نقد</a:t>
            </a:r>
            <a:endParaRPr lang="en-US" sz="3200" dirty="0" smtClean="0">
              <a:latin typeface="IranNastaliq" pitchFamily="18" charset="0"/>
              <a:cs typeface="B Nazanin" pitchFamily="2" charset="-78"/>
            </a:endParaRPr>
          </a:p>
          <a:p>
            <a:pPr lvl="0">
              <a:lnSpc>
                <a:spcPct val="150000"/>
              </a:lnSpc>
            </a:pPr>
            <a:r>
              <a:rPr lang="fa-IR" sz="3200" dirty="0" smtClean="0">
                <a:latin typeface="IranNastaliq" pitchFamily="18" charset="0"/>
                <a:cs typeface="B Nazanin" pitchFamily="2" charset="-78"/>
              </a:rPr>
              <a:t>بیع نسیه </a:t>
            </a:r>
            <a:endParaRPr lang="en-US" sz="3200" dirty="0" smtClean="0">
              <a:latin typeface="IranNastaliq" pitchFamily="18" charset="0"/>
              <a:cs typeface="B Nazanin" pitchFamily="2" charset="-78"/>
            </a:endParaRPr>
          </a:p>
          <a:p>
            <a:pPr lvl="0">
              <a:lnSpc>
                <a:spcPct val="150000"/>
              </a:lnSpc>
            </a:pPr>
            <a:r>
              <a:rPr lang="fa-IR" sz="3200" dirty="0" smtClean="0">
                <a:latin typeface="IranNastaliq" pitchFamily="18" charset="0"/>
                <a:cs typeface="B Nazanin" pitchFamily="2" charset="-78"/>
              </a:rPr>
              <a:t>بیع سلف</a:t>
            </a:r>
            <a:endParaRPr lang="en-US" sz="3200" dirty="0" smtClean="0">
              <a:latin typeface="IranNastaliq" pitchFamily="18" charset="0"/>
              <a:cs typeface="B Nazanin" pitchFamily="2" charset="-78"/>
            </a:endParaRPr>
          </a:p>
          <a:p>
            <a:pPr lvl="0">
              <a:lnSpc>
                <a:spcPct val="150000"/>
              </a:lnSpc>
            </a:pPr>
            <a:r>
              <a:rPr lang="fa-IR" sz="3200" dirty="0" smtClean="0">
                <a:latin typeface="IranNastaliq" pitchFamily="18" charset="0"/>
                <a:cs typeface="B Nazanin" pitchFamily="2" charset="-78"/>
              </a:rPr>
              <a:t>بیع کالی به کالی</a:t>
            </a:r>
          </a:p>
          <a:p>
            <a:pPr>
              <a:lnSpc>
                <a:spcPct val="150000"/>
              </a:lnSpc>
            </a:pPr>
            <a:endParaRPr lang="fa-IR" sz="3200" dirty="0">
              <a:latin typeface="IranNastaliq" pitchFamily="18" charset="0"/>
              <a:cs typeface="B Nazanin" pitchFamily="2" charset="-7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fa-IR"/>
          </a:p>
        </p:txBody>
      </p:sp>
      <p:sp>
        <p:nvSpPr>
          <p:cNvPr id="3" name="Subtitle 2"/>
          <p:cNvSpPr>
            <a:spLocks noGrp="1"/>
          </p:cNvSpPr>
          <p:nvPr>
            <p:ph type="subTitle" idx="1"/>
          </p:nvPr>
        </p:nvSpPr>
        <p:spPr/>
        <p:txBody>
          <a:bodyPr/>
          <a:lstStyle/>
          <a:p>
            <a:endParaRPr lang="fa-IR"/>
          </a:p>
        </p:txBody>
      </p:sp>
      <p:pic>
        <p:nvPicPr>
          <p:cNvPr id="4" name="Picture 3" descr="2.jpg"/>
          <p:cNvPicPr>
            <a:picLocks noChangeAspect="1"/>
          </p:cNvPicPr>
          <p:nvPr/>
        </p:nvPicPr>
        <p:blipFill>
          <a:blip r:embed="rId3"/>
          <a:stretch>
            <a:fillRect/>
          </a:stretch>
        </p:blipFill>
        <p:spPr>
          <a:xfrm>
            <a:off x="0" y="0"/>
            <a:ext cx="9144000" cy="6858000"/>
          </a:xfrm>
          <a:prstGeom prst="rect">
            <a:avLst/>
          </a:prstGeom>
        </p:spPr>
      </p:pic>
      <p:pic>
        <p:nvPicPr>
          <p:cNvPr id="6" name="Picture 5" descr="00.jpg"/>
          <p:cNvPicPr>
            <a:picLocks noChangeAspect="1"/>
          </p:cNvPicPr>
          <p:nvPr/>
        </p:nvPicPr>
        <p:blipFill>
          <a:blip r:embed="rId4"/>
          <a:stretch>
            <a:fillRect/>
          </a:stretch>
        </p:blipFill>
        <p:spPr>
          <a:xfrm>
            <a:off x="3166" y="0"/>
            <a:ext cx="9137668" cy="6858000"/>
          </a:xfrm>
          <a:prstGeom prst="rect">
            <a:avLst/>
          </a:prstGeom>
        </p:spPr>
      </p:pic>
      <p:sp>
        <p:nvSpPr>
          <p:cNvPr id="7" name="TextBox 6"/>
          <p:cNvSpPr txBox="1"/>
          <p:nvPr/>
        </p:nvSpPr>
        <p:spPr>
          <a:xfrm>
            <a:off x="1071538" y="857232"/>
            <a:ext cx="6572296" cy="4154984"/>
          </a:xfrm>
          <a:prstGeom prst="rect">
            <a:avLst/>
          </a:prstGeom>
          <a:noFill/>
        </p:spPr>
        <p:txBody>
          <a:bodyPr wrap="square" rtlCol="1">
            <a:spAutoFit/>
          </a:bodyPr>
          <a:lstStyle/>
          <a:p>
            <a:pPr algn="just"/>
            <a:r>
              <a:rPr lang="fa-IR" sz="2400" b="1" dirty="0" smtClean="0">
                <a:cs typeface="B Nazanin" pitchFamily="2" charset="-78"/>
              </a:rPr>
              <a:t>اوراق سلف:</a:t>
            </a:r>
          </a:p>
          <a:p>
            <a:pPr algn="just"/>
            <a:endParaRPr lang="fa-IR" sz="2400" dirty="0">
              <a:cs typeface="B Nazanin" pitchFamily="2" charset="-78"/>
            </a:endParaRPr>
          </a:p>
          <a:p>
            <a:pPr algn="just"/>
            <a:r>
              <a:rPr lang="ar-SA" sz="2400" dirty="0" smtClean="0">
                <a:cs typeface="B Nazanin" pitchFamily="2" charset="-78"/>
              </a:rPr>
              <a:t>اوراق سلف، اوراق بهاداری است که براساس قرارداد سلف منتشر می‌شود. سلم مترادف با سلف و عکس نسیه و از اقسام بیع است و در لغت به‌معنای پیش‌پرداخت، قبول کردن، اطاعت نمودن و به معنی بیعی است که به‌ موجب آن، خریدار، وجوه مورد تعهد خود را از پیش به فروشنده می</a:t>
            </a:r>
            <a:r>
              <a:rPr lang="fa-IR" sz="2400" dirty="0" smtClean="0">
                <a:cs typeface="B Nazanin" pitchFamily="2" charset="-78"/>
              </a:rPr>
              <a:t> </a:t>
            </a:r>
            <a:r>
              <a:rPr lang="ar-SA" sz="2400" dirty="0" smtClean="0">
                <a:cs typeface="B Nazanin" pitchFamily="2" charset="-78"/>
              </a:rPr>
              <a:t>پردازد و فروشنده متعهد می</a:t>
            </a:r>
            <a:r>
              <a:rPr lang="fa-IR" sz="2400" dirty="0" smtClean="0">
                <a:cs typeface="B Nazanin" pitchFamily="2" charset="-78"/>
              </a:rPr>
              <a:t> </a:t>
            </a:r>
            <a:r>
              <a:rPr lang="ar-SA" sz="2400" dirty="0" smtClean="0">
                <a:cs typeface="B Nazanin" pitchFamily="2" charset="-78"/>
              </a:rPr>
              <a:t>شود که جنس مورد معامله را پس از انقضای مدت معین به خریدار تحویل دهد. طبق نظر فقها، اگر در قرارداد بیع برای تحویل مبیع مدت تعیین شود، معامله را بیع سلف یا سلم می‌گویند</a:t>
            </a:r>
            <a:r>
              <a:rPr lang="fa-IR" sz="2400" b="1" dirty="0" smtClean="0">
                <a:cs typeface="B Nazanin" pitchFamily="2" charset="-78"/>
              </a:rPr>
              <a:t>.</a:t>
            </a:r>
            <a:endParaRPr lang="en-US" sz="2400" dirty="0" smtClean="0">
              <a:cs typeface="B Nazanin" pitchFamily="2" charset="-78"/>
            </a:endParaRPr>
          </a:p>
          <a:p>
            <a:pPr algn="just"/>
            <a:endParaRPr lang="fa-IR" sz="2400" dirty="0">
              <a:cs typeface="B Nazanin" pitchFamily="2" charset="-7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fa-IR"/>
          </a:p>
        </p:txBody>
      </p:sp>
      <p:sp>
        <p:nvSpPr>
          <p:cNvPr id="3" name="Subtitle 2"/>
          <p:cNvSpPr>
            <a:spLocks noGrp="1"/>
          </p:cNvSpPr>
          <p:nvPr>
            <p:ph type="subTitle" idx="1"/>
          </p:nvPr>
        </p:nvSpPr>
        <p:spPr/>
        <p:txBody>
          <a:bodyPr/>
          <a:lstStyle/>
          <a:p>
            <a:endParaRPr lang="fa-IR"/>
          </a:p>
        </p:txBody>
      </p:sp>
      <p:pic>
        <p:nvPicPr>
          <p:cNvPr id="4" name="Picture 3" descr="2.jpg"/>
          <p:cNvPicPr>
            <a:picLocks noChangeAspect="1"/>
          </p:cNvPicPr>
          <p:nvPr/>
        </p:nvPicPr>
        <p:blipFill>
          <a:blip r:embed="rId3"/>
          <a:stretch>
            <a:fillRect/>
          </a:stretch>
        </p:blipFill>
        <p:spPr>
          <a:xfrm>
            <a:off x="0" y="0"/>
            <a:ext cx="9144000" cy="6858000"/>
          </a:xfrm>
          <a:prstGeom prst="rect">
            <a:avLst/>
          </a:prstGeom>
        </p:spPr>
      </p:pic>
      <p:pic>
        <p:nvPicPr>
          <p:cNvPr id="6" name="Picture 5" descr="00.jpg"/>
          <p:cNvPicPr>
            <a:picLocks noChangeAspect="1"/>
          </p:cNvPicPr>
          <p:nvPr/>
        </p:nvPicPr>
        <p:blipFill>
          <a:blip r:embed="rId4"/>
          <a:stretch>
            <a:fillRect/>
          </a:stretch>
        </p:blipFill>
        <p:spPr>
          <a:xfrm>
            <a:off x="3166" y="0"/>
            <a:ext cx="9137668" cy="6858000"/>
          </a:xfrm>
          <a:prstGeom prst="rect">
            <a:avLst/>
          </a:prstGeom>
        </p:spPr>
      </p:pic>
      <p:sp>
        <p:nvSpPr>
          <p:cNvPr id="7" name="TextBox 6"/>
          <p:cNvSpPr txBox="1"/>
          <p:nvPr/>
        </p:nvSpPr>
        <p:spPr>
          <a:xfrm>
            <a:off x="785786" y="285728"/>
            <a:ext cx="7500990" cy="6740307"/>
          </a:xfrm>
          <a:prstGeom prst="rect">
            <a:avLst/>
          </a:prstGeom>
          <a:noFill/>
        </p:spPr>
        <p:txBody>
          <a:bodyPr wrap="square" rtlCol="1">
            <a:spAutoFit/>
          </a:bodyPr>
          <a:lstStyle/>
          <a:p>
            <a:endParaRPr lang="fa-IR" sz="2400" b="1" dirty="0" smtClean="0">
              <a:cs typeface="B Nazanin" pitchFamily="2" charset="-78"/>
            </a:endParaRPr>
          </a:p>
          <a:p>
            <a:r>
              <a:rPr lang="fa-IR" sz="2400" b="1" dirty="0" smtClean="0">
                <a:cs typeface="B Nazanin" pitchFamily="2" charset="-78"/>
              </a:rPr>
              <a:t>شرایط بیع سلف</a:t>
            </a:r>
            <a:endParaRPr lang="fa-IR" sz="2400" b="1" dirty="0">
              <a:cs typeface="B Nazanin" pitchFamily="2" charset="-78"/>
            </a:endParaRPr>
          </a:p>
          <a:p>
            <a:pPr marL="457200" indent="-457200" algn="just">
              <a:buFont typeface="+mj-lt"/>
              <a:buAutoNum type="arabicPeriod"/>
            </a:pPr>
            <a:r>
              <a:rPr lang="ar-SA" sz="2400" dirty="0" smtClean="0">
                <a:cs typeface="B Nazanin" pitchFamily="2" charset="-78"/>
              </a:rPr>
              <a:t> جنس و اوصاف مبيع بايد به گونه‏اي توصيف شود که جهالت برطرف شود.</a:t>
            </a:r>
            <a:endParaRPr lang="en-US" sz="2400" dirty="0" smtClean="0">
              <a:cs typeface="B Nazanin" pitchFamily="2" charset="-78"/>
            </a:endParaRPr>
          </a:p>
          <a:p>
            <a:pPr marL="457200" indent="-457200" algn="just">
              <a:buFont typeface="+mj-lt"/>
              <a:buAutoNum type="arabicPeriod"/>
            </a:pPr>
            <a:r>
              <a:rPr lang="ar-SA" sz="2400" dirty="0" smtClean="0">
                <a:cs typeface="B Nazanin" pitchFamily="2" charset="-78"/>
              </a:rPr>
              <a:t>مقدار مبيع از جهت وزن، پيمانه، عدد و ... معين باشد.</a:t>
            </a:r>
            <a:endParaRPr lang="en-US" sz="2400" dirty="0" smtClean="0">
              <a:cs typeface="B Nazanin" pitchFamily="2" charset="-78"/>
            </a:endParaRPr>
          </a:p>
          <a:p>
            <a:pPr marL="457200" indent="-457200" algn="just">
              <a:buFont typeface="+mj-lt"/>
              <a:buAutoNum type="arabicPeriod"/>
            </a:pPr>
            <a:r>
              <a:rPr lang="ar-SA" sz="2400" dirty="0" smtClean="0">
                <a:cs typeface="B Nazanin" pitchFamily="2" charset="-78"/>
              </a:rPr>
              <a:t> سررسيد تحويل مبيع مشخص و مضبوط باشد. </a:t>
            </a:r>
            <a:endParaRPr lang="en-US" sz="2400" dirty="0" smtClean="0">
              <a:cs typeface="B Nazanin" pitchFamily="2" charset="-78"/>
            </a:endParaRPr>
          </a:p>
          <a:p>
            <a:pPr marL="457200" indent="-457200" algn="just">
              <a:buFont typeface="+mj-lt"/>
              <a:buAutoNum type="arabicPeriod"/>
            </a:pPr>
            <a:r>
              <a:rPr lang="ar-SA" sz="2400" dirty="0" smtClean="0">
                <a:cs typeface="B Nazanin" pitchFamily="2" charset="-78"/>
              </a:rPr>
              <a:t> مشتري قبل از ترک مجلس کل ثمن را بپردازد.</a:t>
            </a:r>
            <a:endParaRPr lang="en-US" sz="2400" dirty="0" smtClean="0">
              <a:cs typeface="B Nazanin" pitchFamily="2" charset="-78"/>
            </a:endParaRPr>
          </a:p>
          <a:p>
            <a:pPr marL="457200" indent="-457200" algn="just">
              <a:buFont typeface="+mj-lt"/>
              <a:buAutoNum type="arabicPeriod"/>
            </a:pPr>
            <a:r>
              <a:rPr lang="ar-SA" sz="2400" dirty="0" smtClean="0">
                <a:cs typeface="B Nazanin" pitchFamily="2" charset="-78"/>
              </a:rPr>
              <a:t> مکان تحويل مبيع را معين کنند.</a:t>
            </a:r>
            <a:endParaRPr lang="en-US" sz="2400" dirty="0" smtClean="0">
              <a:cs typeface="B Nazanin" pitchFamily="2" charset="-78"/>
            </a:endParaRPr>
          </a:p>
          <a:p>
            <a:pPr marL="457200" indent="-457200" algn="just">
              <a:buFont typeface="+mj-lt"/>
              <a:buAutoNum type="arabicPeriod"/>
            </a:pPr>
            <a:r>
              <a:rPr lang="ar-SA" sz="2400" dirty="0" smtClean="0">
                <a:cs typeface="B Nazanin" pitchFamily="2" charset="-78"/>
              </a:rPr>
              <a:t> اگر چیزی را به سلف خریده باشد، قبل از سررسید، نمی‏تواند بفروشد، نه به خود فروشنده و نه به غیر او، به جنس ثمن اول باشد یا غیر آن، مساوی ثمن اول باشد یا غیر مساوی، بعد از سررسید فروش آن جایز است چه آن را تحویل گرفته باشد یا نه، به بایع بفروشد یا به غیر او، به جنس ثمن اول باشد یا به غیر آن، مساوی ثمن اول باشد یا نباشد، مادامی که مستلزم ربای معاملی نشود</a:t>
            </a:r>
            <a:r>
              <a:rPr lang="fa-IR" sz="2400" dirty="0" smtClean="0">
                <a:cs typeface="B Nazanin" pitchFamily="2" charset="-78"/>
              </a:rPr>
              <a:t>.</a:t>
            </a:r>
            <a:endParaRPr lang="en-US" sz="2400" dirty="0" smtClean="0">
              <a:cs typeface="B Nazanin" pitchFamily="2" charset="-78"/>
            </a:endParaRPr>
          </a:p>
          <a:p>
            <a:pPr marL="457200" indent="-457200" algn="just">
              <a:buFont typeface="+mj-lt"/>
              <a:buAutoNum type="arabicPeriod"/>
            </a:pPr>
            <a:r>
              <a:rPr lang="ar-SA" sz="2400" dirty="0" smtClean="0">
                <a:cs typeface="B Nazanin" pitchFamily="2" charset="-78"/>
              </a:rPr>
              <a:t> درسررسيد اگر بايع به دلايلي چون نبودن کالا، نتواند مبيع را تحويل دهد، خريدار مخير است که معامله را فسخ کرده ثمن را پس بگيرد يا منتظر باشد تا بايع متمکن از پرداخت شود، خريدار نمي‏تواند بايع را ملزم به پرداخت قيمت کالا در سررسيد نمايد.</a:t>
            </a:r>
            <a:endParaRPr lang="en-US" sz="2400" dirty="0" smtClean="0">
              <a:cs typeface="B Nazanin" pitchFamily="2" charset="-78"/>
            </a:endParaRPr>
          </a:p>
          <a:p>
            <a:endParaRPr lang="fa-IR" sz="2400" dirty="0">
              <a:cs typeface="B Nazanin" pitchFamily="2" charset="-7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fa-IR"/>
          </a:p>
        </p:txBody>
      </p:sp>
      <p:sp>
        <p:nvSpPr>
          <p:cNvPr id="3" name="Subtitle 2"/>
          <p:cNvSpPr>
            <a:spLocks noGrp="1"/>
          </p:cNvSpPr>
          <p:nvPr>
            <p:ph type="subTitle" idx="1"/>
          </p:nvPr>
        </p:nvSpPr>
        <p:spPr/>
        <p:txBody>
          <a:bodyPr/>
          <a:lstStyle/>
          <a:p>
            <a:endParaRPr lang="fa-IR"/>
          </a:p>
        </p:txBody>
      </p:sp>
      <p:pic>
        <p:nvPicPr>
          <p:cNvPr id="4" name="Picture 3" descr="2.jpg"/>
          <p:cNvPicPr>
            <a:picLocks noChangeAspect="1"/>
          </p:cNvPicPr>
          <p:nvPr/>
        </p:nvPicPr>
        <p:blipFill>
          <a:blip r:embed="rId3"/>
          <a:stretch>
            <a:fillRect/>
          </a:stretch>
        </p:blipFill>
        <p:spPr>
          <a:xfrm>
            <a:off x="0" y="0"/>
            <a:ext cx="9144000" cy="6858000"/>
          </a:xfrm>
          <a:prstGeom prst="rect">
            <a:avLst/>
          </a:prstGeom>
        </p:spPr>
      </p:pic>
      <p:pic>
        <p:nvPicPr>
          <p:cNvPr id="6" name="Picture 5" descr="2.jpg"/>
          <p:cNvPicPr>
            <a:picLocks noChangeAspect="1"/>
          </p:cNvPicPr>
          <p:nvPr/>
        </p:nvPicPr>
        <p:blipFill>
          <a:blip r:embed="rId4"/>
          <a:stretch>
            <a:fillRect/>
          </a:stretch>
        </p:blipFill>
        <p:spPr>
          <a:xfrm>
            <a:off x="3166" y="0"/>
            <a:ext cx="9137667" cy="6858000"/>
          </a:xfrm>
          <a:prstGeom prst="rect">
            <a:avLst/>
          </a:prstGeom>
        </p:spPr>
      </p:pic>
      <p:sp>
        <p:nvSpPr>
          <p:cNvPr id="7" name="TextBox 6"/>
          <p:cNvSpPr txBox="1"/>
          <p:nvPr/>
        </p:nvSpPr>
        <p:spPr>
          <a:xfrm>
            <a:off x="928662" y="928670"/>
            <a:ext cx="6643734" cy="4832092"/>
          </a:xfrm>
          <a:prstGeom prst="rect">
            <a:avLst/>
          </a:prstGeom>
          <a:noFill/>
        </p:spPr>
        <p:txBody>
          <a:bodyPr wrap="square" rtlCol="1">
            <a:spAutoFit/>
          </a:bodyPr>
          <a:lstStyle/>
          <a:p>
            <a:r>
              <a:rPr lang="fa-IR" sz="2800" b="1" dirty="0" smtClean="0">
                <a:cs typeface="B Nazanin" pitchFamily="2" charset="-78"/>
              </a:rPr>
              <a:t>معاملات سلف در بورس</a:t>
            </a:r>
          </a:p>
          <a:p>
            <a:endParaRPr lang="fa-IR" sz="2800" dirty="0">
              <a:cs typeface="B Nazanin" pitchFamily="2" charset="-78"/>
            </a:endParaRPr>
          </a:p>
          <a:p>
            <a:pPr algn="just"/>
            <a:r>
              <a:rPr lang="fa-IR" sz="2800" i="1" dirty="0" smtClean="0">
                <a:cs typeface="B Nazanin" pitchFamily="2" charset="-78"/>
              </a:rPr>
              <a:t>دو مسأله در انتشار اوراق سلف:</a:t>
            </a:r>
          </a:p>
          <a:p>
            <a:pPr algn="just">
              <a:buFont typeface="Wingdings" pitchFamily="2" charset="2"/>
              <a:buChar char="ü"/>
            </a:pPr>
            <a:r>
              <a:rPr lang="fa-IR" sz="2800" dirty="0" smtClean="0">
                <a:cs typeface="B Nazanin" pitchFamily="2" charset="-78"/>
              </a:rPr>
              <a:t>کل ثمن معامله باید در مجلس عقد پرداخت شود، در حالی که در غالب موارد بخشی از ثمن مدت دار است</a:t>
            </a:r>
            <a:r>
              <a:rPr lang="en-US" sz="2800" dirty="0" smtClean="0">
                <a:cs typeface="B Nazanin" pitchFamily="2" charset="-78"/>
              </a:rPr>
              <a:t>.</a:t>
            </a:r>
          </a:p>
          <a:p>
            <a:pPr algn="just">
              <a:buFont typeface="Wingdings" pitchFamily="2" charset="2"/>
              <a:buChar char="ü"/>
            </a:pPr>
            <a:r>
              <a:rPr lang="fa-IR" sz="2800" dirty="0" smtClean="0">
                <a:cs typeface="B Nazanin" pitchFamily="2" charset="-78"/>
              </a:rPr>
              <a:t>مبیع قرارداد سلف را نمی توان قبل از سررسید فروخت، در حالی که در غالب موارد خریداران کالا قبل از سررسید اقدام به فروش آن می کنند. و برگه حواله کالاي فروشنده اول را تحویل خریدار جدید می دهند و این معاملات به صورت پیوسته تکرار می شود</a:t>
            </a:r>
            <a:r>
              <a:rPr lang="en-US" sz="2800" dirty="0" smtClean="0">
                <a:cs typeface="B Nazanin" pitchFamily="2" charset="-78"/>
              </a:rPr>
              <a:t>.</a:t>
            </a:r>
          </a:p>
          <a:p>
            <a:endParaRPr lang="fa-IR" sz="2800" dirty="0">
              <a:cs typeface="B Nazanin" pitchFamily="2" charset="-7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fa-IR"/>
          </a:p>
        </p:txBody>
      </p:sp>
      <p:sp>
        <p:nvSpPr>
          <p:cNvPr id="3" name="Subtitle 2"/>
          <p:cNvSpPr>
            <a:spLocks noGrp="1"/>
          </p:cNvSpPr>
          <p:nvPr>
            <p:ph type="subTitle" idx="1"/>
          </p:nvPr>
        </p:nvSpPr>
        <p:spPr/>
        <p:txBody>
          <a:bodyPr/>
          <a:lstStyle/>
          <a:p>
            <a:endParaRPr lang="fa-IR"/>
          </a:p>
        </p:txBody>
      </p:sp>
      <p:pic>
        <p:nvPicPr>
          <p:cNvPr id="4" name="Picture 3" descr="2.jpg"/>
          <p:cNvPicPr>
            <a:picLocks noChangeAspect="1"/>
          </p:cNvPicPr>
          <p:nvPr/>
        </p:nvPicPr>
        <p:blipFill>
          <a:blip r:embed="rId3"/>
          <a:stretch>
            <a:fillRect/>
          </a:stretch>
        </p:blipFill>
        <p:spPr>
          <a:xfrm>
            <a:off x="0" y="0"/>
            <a:ext cx="9144000" cy="6858000"/>
          </a:xfrm>
          <a:prstGeom prst="rect">
            <a:avLst/>
          </a:prstGeom>
        </p:spPr>
      </p:pic>
      <p:pic>
        <p:nvPicPr>
          <p:cNvPr id="6" name="Picture 5" descr="2.jpg"/>
          <p:cNvPicPr>
            <a:picLocks noChangeAspect="1"/>
          </p:cNvPicPr>
          <p:nvPr/>
        </p:nvPicPr>
        <p:blipFill>
          <a:blip r:embed="rId4"/>
          <a:stretch>
            <a:fillRect/>
          </a:stretch>
        </p:blipFill>
        <p:spPr>
          <a:xfrm>
            <a:off x="3166" y="0"/>
            <a:ext cx="9137667" cy="6858000"/>
          </a:xfrm>
          <a:prstGeom prst="rect">
            <a:avLst/>
          </a:prstGeom>
        </p:spPr>
      </p:pic>
      <p:sp>
        <p:nvSpPr>
          <p:cNvPr id="7" name="TextBox 6"/>
          <p:cNvSpPr txBox="1"/>
          <p:nvPr/>
        </p:nvSpPr>
        <p:spPr>
          <a:xfrm>
            <a:off x="928662" y="928670"/>
            <a:ext cx="6715172" cy="4893647"/>
          </a:xfrm>
          <a:prstGeom prst="rect">
            <a:avLst/>
          </a:prstGeom>
          <a:noFill/>
        </p:spPr>
        <p:txBody>
          <a:bodyPr wrap="square" rtlCol="1">
            <a:spAutoFit/>
          </a:bodyPr>
          <a:lstStyle/>
          <a:p>
            <a:pPr lvl="0" algn="justLow" fontAlgn="base">
              <a:spcBef>
                <a:spcPct val="0"/>
              </a:spcBef>
              <a:spcAft>
                <a:spcPct val="0"/>
              </a:spcAft>
            </a:pPr>
            <a:r>
              <a:rPr lang="fa-IR" sz="2400" b="1" dirty="0" smtClean="0">
                <a:cs typeface="B Mitra" pitchFamily="2" charset="-78"/>
              </a:rPr>
              <a:t>راهکارهای کمیته فقهی:</a:t>
            </a:r>
            <a:endParaRPr kumimoji="0" lang="fa-IR" sz="2400" b="0" i="0" u="none" strike="noStrike" cap="none" normalizeH="0" baseline="0" dirty="0" smtClean="0">
              <a:ln>
                <a:noFill/>
              </a:ln>
              <a:solidFill>
                <a:schemeClr val="tx1"/>
              </a:solidFill>
              <a:effectLst/>
              <a:latin typeface="BMitra" charset="-78"/>
              <a:ea typeface="Calibri" pitchFamily="34" charset="0"/>
              <a:cs typeface="B Nazanin" pitchFamily="2" charset="-78"/>
            </a:endParaRPr>
          </a:p>
          <a:p>
            <a:pPr lvl="0" algn="justLow" fontAlgn="base">
              <a:spcBef>
                <a:spcPct val="0"/>
              </a:spcBef>
              <a:spcAft>
                <a:spcPct val="0"/>
              </a:spcAft>
              <a:buFont typeface="Wingdings" pitchFamily="2" charset="2"/>
              <a:buChar char="v"/>
            </a:pPr>
            <a:r>
              <a:rPr kumimoji="0" lang="fa-IR" sz="2400" b="0" i="0" u="none" strike="noStrike" cap="none" normalizeH="0" baseline="0" dirty="0" smtClean="0">
                <a:ln>
                  <a:noFill/>
                </a:ln>
                <a:solidFill>
                  <a:schemeClr val="tx1"/>
                </a:solidFill>
                <a:effectLst/>
                <a:latin typeface="BMitra" charset="-78"/>
                <a:ea typeface="Calibri" pitchFamily="34" charset="0"/>
                <a:cs typeface="B Nazanin" pitchFamily="2" charset="-78"/>
              </a:rPr>
              <a:t>استفاده از شرط ضمن عقد، براي حل مشکل اول می توان بخشی از کالاي مورد نظر را به صورت سلف فروخت و کل ثمن آن را هم نقد پرداخت کرد و در ضمن آن شرط کرد که بخش دیگر را موقع تحویل ثمن به مبلغ معینی بفروشد</a:t>
            </a:r>
            <a:r>
              <a:rPr kumimoji="0" lang="en-US" sz="2400" b="0" i="0" u="none" strike="noStrike" cap="none" normalizeH="0" baseline="0" dirty="0" smtClean="0">
                <a:ln>
                  <a:noFill/>
                </a:ln>
                <a:solidFill>
                  <a:schemeClr val="tx1"/>
                </a:solidFill>
                <a:effectLst/>
                <a:latin typeface="B Mitra" pitchFamily="2" charset="-78"/>
                <a:ea typeface="Calibri" pitchFamily="34" charset="0"/>
                <a:cs typeface="B Nazanin" pitchFamily="2" charset="-78"/>
              </a:rPr>
              <a:t>.</a:t>
            </a:r>
          </a:p>
          <a:p>
            <a:pPr lvl="0" algn="justLow" fontAlgn="base">
              <a:spcBef>
                <a:spcPct val="0"/>
              </a:spcBef>
              <a:spcAft>
                <a:spcPct val="0"/>
              </a:spcAft>
            </a:pPr>
            <a:endParaRPr kumimoji="0" lang="en-US" sz="2400" b="0" i="0" u="none" strike="noStrike" cap="none" normalizeH="0" baseline="0" dirty="0" smtClean="0">
              <a:ln>
                <a:noFill/>
              </a:ln>
              <a:solidFill>
                <a:schemeClr val="tx1"/>
              </a:solidFill>
              <a:effectLst/>
              <a:latin typeface="Arial" pitchFamily="34" charset="0"/>
              <a:cs typeface="B Nazanin" pitchFamily="2" charset="-78"/>
            </a:endParaRPr>
          </a:p>
          <a:p>
            <a:pPr lvl="0" algn="justLow" eaLnBrk="0" fontAlgn="base" hangingPunct="0">
              <a:spcBef>
                <a:spcPct val="0"/>
              </a:spcBef>
              <a:spcAft>
                <a:spcPct val="0"/>
              </a:spcAft>
              <a:buFont typeface="Wingdings" pitchFamily="2" charset="2"/>
              <a:buChar char="v"/>
            </a:pPr>
            <a:r>
              <a:rPr kumimoji="0" lang="fa-IR" sz="2400" b="0" i="0" u="none" strike="noStrike" cap="none" normalizeH="0" baseline="0" dirty="0" smtClean="0">
                <a:ln>
                  <a:noFill/>
                </a:ln>
                <a:solidFill>
                  <a:schemeClr val="tx1"/>
                </a:solidFill>
                <a:effectLst/>
                <a:latin typeface="BMitra" charset="-78"/>
                <a:ea typeface="Calibri" pitchFamily="34" charset="0"/>
                <a:cs typeface="B Nazanin" pitchFamily="2" charset="-78"/>
              </a:rPr>
              <a:t>استفاده از سلف موازي، براي حل مشکل دوم می توان از سلف موازي استفاده کرد به این بیان که خریدار سلف اول با قطع نظر از قرارداد نخست، اقدام به فروش سلف کند هر چند که نوع کالا و مقدار آن مثل مبیع سلف اول باشد. و اعطاي حواله کالا از باب حواله به شخص ثالث باشد</a:t>
            </a:r>
            <a:r>
              <a:rPr kumimoji="0" lang="en-US" sz="2400" b="0" i="0" u="none" strike="noStrike" cap="none" normalizeH="0" baseline="0" dirty="0" smtClean="0">
                <a:ln>
                  <a:noFill/>
                </a:ln>
                <a:solidFill>
                  <a:schemeClr val="tx1"/>
                </a:solidFill>
                <a:effectLst/>
                <a:latin typeface="B Mitra" pitchFamily="2" charset="-78"/>
                <a:ea typeface="Calibri" pitchFamily="34" charset="0"/>
                <a:cs typeface="B Nazanin" pitchFamily="2" charset="-78"/>
              </a:rPr>
              <a:t> .</a:t>
            </a:r>
            <a:r>
              <a:rPr kumimoji="0" lang="fa-IR" sz="2400" b="0" i="0" u="none" strike="noStrike" cap="none" normalizeH="0" baseline="0" dirty="0" smtClean="0">
                <a:ln>
                  <a:noFill/>
                </a:ln>
                <a:solidFill>
                  <a:schemeClr val="tx1"/>
                </a:solidFill>
                <a:effectLst/>
                <a:latin typeface="BMitra" charset="-78"/>
                <a:ea typeface="Calibri" pitchFamily="34" charset="0"/>
                <a:cs typeface="B Nazanin" pitchFamily="2" charset="-78"/>
              </a:rPr>
              <a:t>در این صورت براي نشان دادن استقلال معاملات از یکدیگر می توان زمان واگذاري برگه حواله، پشت برگه حواله به استقلال معامله فروشنده تصریح کرد</a:t>
            </a:r>
            <a:r>
              <a:rPr kumimoji="0" lang="en-US" sz="2400" b="0" i="0" u="none" strike="noStrike" cap="none" normalizeH="0" baseline="0" dirty="0" smtClean="0">
                <a:ln>
                  <a:noFill/>
                </a:ln>
                <a:solidFill>
                  <a:schemeClr val="tx1"/>
                </a:solidFill>
                <a:effectLst/>
                <a:latin typeface="B Mitra" pitchFamily="2" charset="-78"/>
                <a:ea typeface="Calibri" pitchFamily="34" charset="0"/>
                <a:cs typeface="B Nazanin" pitchFamily="2" charset="-78"/>
              </a:rPr>
              <a:t>.</a:t>
            </a:r>
            <a:endParaRPr kumimoji="0" lang="en-US" sz="2400" b="0" i="0" u="none" strike="noStrike" cap="none" normalizeH="0" baseline="0" dirty="0" smtClean="0">
              <a:ln>
                <a:noFill/>
              </a:ln>
              <a:solidFill>
                <a:schemeClr val="tx1"/>
              </a:solidFill>
              <a:effectLst/>
              <a:latin typeface="Arial" pitchFamily="34" charset="0"/>
              <a:cs typeface="B Nazanin" pitchFamily="2" charset="-7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fa-IR"/>
          </a:p>
        </p:txBody>
      </p:sp>
      <p:sp>
        <p:nvSpPr>
          <p:cNvPr id="3" name="Subtitle 2"/>
          <p:cNvSpPr>
            <a:spLocks noGrp="1"/>
          </p:cNvSpPr>
          <p:nvPr>
            <p:ph type="subTitle" idx="1"/>
          </p:nvPr>
        </p:nvSpPr>
        <p:spPr/>
        <p:txBody>
          <a:bodyPr/>
          <a:lstStyle/>
          <a:p>
            <a:endParaRPr lang="fa-IR"/>
          </a:p>
        </p:txBody>
      </p:sp>
      <p:pic>
        <p:nvPicPr>
          <p:cNvPr id="4" name="Picture 3" descr="2.jpg"/>
          <p:cNvPicPr>
            <a:picLocks noChangeAspect="1"/>
          </p:cNvPicPr>
          <p:nvPr/>
        </p:nvPicPr>
        <p:blipFill>
          <a:blip r:embed="rId3"/>
          <a:stretch>
            <a:fillRect/>
          </a:stretch>
        </p:blipFill>
        <p:spPr>
          <a:xfrm>
            <a:off x="0" y="0"/>
            <a:ext cx="9144000" cy="6858000"/>
          </a:xfrm>
          <a:prstGeom prst="rect">
            <a:avLst/>
          </a:prstGeom>
        </p:spPr>
      </p:pic>
      <p:pic>
        <p:nvPicPr>
          <p:cNvPr id="6" name="Picture 5" descr="2.jpg"/>
          <p:cNvPicPr>
            <a:picLocks noChangeAspect="1"/>
          </p:cNvPicPr>
          <p:nvPr/>
        </p:nvPicPr>
        <p:blipFill>
          <a:blip r:embed="rId4"/>
          <a:stretch>
            <a:fillRect/>
          </a:stretch>
        </p:blipFill>
        <p:spPr>
          <a:xfrm>
            <a:off x="3166" y="0"/>
            <a:ext cx="9137667" cy="6858000"/>
          </a:xfrm>
          <a:prstGeom prst="rect">
            <a:avLst/>
          </a:prstGeom>
        </p:spPr>
      </p:pic>
      <p:sp>
        <p:nvSpPr>
          <p:cNvPr id="7" name="TextBox 6"/>
          <p:cNvSpPr txBox="1"/>
          <p:nvPr/>
        </p:nvSpPr>
        <p:spPr>
          <a:xfrm>
            <a:off x="857224" y="1000108"/>
            <a:ext cx="6786610" cy="4524315"/>
          </a:xfrm>
          <a:prstGeom prst="rect">
            <a:avLst/>
          </a:prstGeom>
          <a:noFill/>
        </p:spPr>
        <p:txBody>
          <a:bodyPr wrap="square" rtlCol="1">
            <a:spAutoFit/>
          </a:bodyPr>
          <a:lstStyle/>
          <a:p>
            <a:pPr algn="just">
              <a:buFont typeface="Wingdings" pitchFamily="2" charset="2"/>
              <a:buChar char="v"/>
            </a:pPr>
            <a:r>
              <a:rPr lang="fa-IR" sz="2400" dirty="0" smtClean="0">
                <a:cs typeface="B Nazanin" pitchFamily="2" charset="-78"/>
              </a:rPr>
              <a:t>استفاده از قرارداد صلح، براي حل هر دو مشکل با هم می توان از قرارداد صلح استفاده کرد، چون پرداخت کل ثمن و عدم جواز بیع قبل از سررسید از احکام اختصاصی قرارداد سلف است و در صلح جاري نمی شود. به این بیان که فروشنده مقدار معینی از کالا را در مقابل مبلغی معین که طبق زمان بندي مشخص پرداخت می شود را مصالحه کند، و برگه کالا را تحویل دهد، خریدار نیز هر زمان که بخواهد همان کالا را به خریدار دوم مصالحه کند</a:t>
            </a:r>
            <a:r>
              <a:rPr lang="en-US" sz="2400" dirty="0" smtClean="0">
                <a:cs typeface="B Nazanin" pitchFamily="2" charset="-78"/>
              </a:rPr>
              <a:t>.</a:t>
            </a:r>
          </a:p>
          <a:p>
            <a:pPr algn="just">
              <a:buFont typeface="Wingdings" pitchFamily="2" charset="2"/>
              <a:buChar char="v"/>
            </a:pPr>
            <a:r>
              <a:rPr lang="fa-IR" sz="2400" dirty="0" smtClean="0">
                <a:cs typeface="B Nazanin" pitchFamily="2" charset="-78"/>
              </a:rPr>
              <a:t>ترکیب راه حل اول و دوم، براي حل هر دو مشکل با هم می توان از ترکیب راه حل اول و دوم استفاده کرد، به این بیان که خریدار سلف اول در سلف مستقل دوم شبیه سلف اول در ضمن قرارداد متعهد شود که بخش دیگري از کالا را به قیمت معینی در زمان تحویل قیمت خواهد فروخت</a:t>
            </a:r>
            <a:r>
              <a:rPr lang="en-US" sz="2400" dirty="0" smtClean="0">
                <a:cs typeface="B Nazanin" pitchFamily="2" charset="-78"/>
              </a:rPr>
              <a:t>.</a:t>
            </a:r>
            <a:endParaRPr lang="en-US" sz="2400" dirty="0">
              <a:cs typeface="B Nazanin" pitchFamily="2" charset="-7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fa-IR"/>
          </a:p>
        </p:txBody>
      </p:sp>
      <p:sp>
        <p:nvSpPr>
          <p:cNvPr id="3" name="Subtitle 2"/>
          <p:cNvSpPr>
            <a:spLocks noGrp="1"/>
          </p:cNvSpPr>
          <p:nvPr>
            <p:ph type="subTitle" idx="1"/>
          </p:nvPr>
        </p:nvSpPr>
        <p:spPr/>
        <p:txBody>
          <a:bodyPr/>
          <a:lstStyle/>
          <a:p>
            <a:endParaRPr lang="fa-IR"/>
          </a:p>
        </p:txBody>
      </p:sp>
      <p:pic>
        <p:nvPicPr>
          <p:cNvPr id="4" name="Picture 3" descr="2.jpg"/>
          <p:cNvPicPr>
            <a:picLocks noChangeAspect="1"/>
          </p:cNvPicPr>
          <p:nvPr/>
        </p:nvPicPr>
        <p:blipFill>
          <a:blip r:embed="rId3"/>
          <a:stretch>
            <a:fillRect/>
          </a:stretch>
        </p:blipFill>
        <p:spPr>
          <a:xfrm>
            <a:off x="0" y="0"/>
            <a:ext cx="9144000" cy="6858000"/>
          </a:xfrm>
          <a:prstGeom prst="rect">
            <a:avLst/>
          </a:prstGeom>
        </p:spPr>
      </p:pic>
      <p:pic>
        <p:nvPicPr>
          <p:cNvPr id="6" name="Picture 5" descr="2.jpg"/>
          <p:cNvPicPr>
            <a:picLocks noChangeAspect="1"/>
          </p:cNvPicPr>
          <p:nvPr/>
        </p:nvPicPr>
        <p:blipFill>
          <a:blip r:embed="rId4"/>
          <a:stretch>
            <a:fillRect/>
          </a:stretch>
        </p:blipFill>
        <p:spPr>
          <a:xfrm>
            <a:off x="3166" y="0"/>
            <a:ext cx="9137667" cy="6858000"/>
          </a:xfrm>
          <a:prstGeom prst="rect">
            <a:avLst/>
          </a:prstGeom>
        </p:spPr>
      </p:pic>
      <p:sp>
        <p:nvSpPr>
          <p:cNvPr id="7" name="TextBox 6"/>
          <p:cNvSpPr txBox="1"/>
          <p:nvPr/>
        </p:nvSpPr>
        <p:spPr>
          <a:xfrm>
            <a:off x="714348" y="785794"/>
            <a:ext cx="6858048" cy="5262979"/>
          </a:xfrm>
          <a:prstGeom prst="rect">
            <a:avLst/>
          </a:prstGeom>
          <a:noFill/>
        </p:spPr>
        <p:txBody>
          <a:bodyPr wrap="square" rtlCol="1">
            <a:spAutoFit/>
          </a:bodyPr>
          <a:lstStyle/>
          <a:p>
            <a:pPr algn="just"/>
            <a:r>
              <a:rPr lang="fa-IR" sz="2800" dirty="0" smtClean="0">
                <a:cs typeface="B Nazanin" pitchFamily="2" charset="-78"/>
              </a:rPr>
              <a:t>شرکت هایی که </a:t>
            </a:r>
            <a:r>
              <a:rPr lang="ar-SA" sz="2800" dirty="0" smtClean="0">
                <a:cs typeface="B Nazanin" pitchFamily="2" charset="-78"/>
              </a:rPr>
              <a:t>در صدد تأمین مالی از طریق بورس و با استفاده از بیع سلف می باش</a:t>
            </a:r>
            <a:r>
              <a:rPr lang="fa-IR" sz="2800" dirty="0" smtClean="0">
                <a:cs typeface="B Nazanin" pitchFamily="2" charset="-78"/>
              </a:rPr>
              <a:t>ن</a:t>
            </a:r>
            <a:r>
              <a:rPr lang="ar-SA" sz="2800" dirty="0" smtClean="0">
                <a:cs typeface="B Nazanin" pitchFamily="2" charset="-78"/>
              </a:rPr>
              <a:t>د  قصد دار</a:t>
            </a:r>
            <a:r>
              <a:rPr lang="fa-IR" sz="2800" dirty="0" smtClean="0">
                <a:cs typeface="B Nazanin" pitchFamily="2" charset="-78"/>
              </a:rPr>
              <a:t>ن</a:t>
            </a:r>
            <a:r>
              <a:rPr lang="ar-SA" sz="2800" dirty="0" smtClean="0">
                <a:cs typeface="B Nazanin" pitchFamily="2" charset="-78"/>
              </a:rPr>
              <a:t>د کل ثمن را در ابتدا دریافت نمای</a:t>
            </a:r>
            <a:r>
              <a:rPr lang="fa-IR" sz="2800" dirty="0" smtClean="0">
                <a:cs typeface="B Nazanin" pitchFamily="2" charset="-78"/>
              </a:rPr>
              <a:t>ن</a:t>
            </a:r>
            <a:r>
              <a:rPr lang="ar-SA" sz="2800" dirty="0" smtClean="0">
                <a:cs typeface="B Nazanin" pitchFamily="2" charset="-78"/>
              </a:rPr>
              <a:t>د، بنابراین در </a:t>
            </a:r>
            <a:r>
              <a:rPr lang="fa-IR" sz="2800" dirty="0" smtClean="0">
                <a:cs typeface="B Nazanin" pitchFamily="2" charset="-78"/>
              </a:rPr>
              <a:t>این نوع از </a:t>
            </a:r>
            <a:r>
              <a:rPr lang="ar-SA" sz="2800" dirty="0" smtClean="0">
                <a:cs typeface="B Nazanin" pitchFamily="2" charset="-78"/>
              </a:rPr>
              <a:t>قراردادها</a:t>
            </a:r>
            <a:r>
              <a:rPr lang="fa-IR" sz="2800" dirty="0" smtClean="0">
                <a:cs typeface="B Nazanin" pitchFamily="2" charset="-78"/>
              </a:rPr>
              <a:t>ی</a:t>
            </a:r>
            <a:r>
              <a:rPr lang="ar-SA" sz="2800" dirty="0" smtClean="0">
                <a:cs typeface="B Nazanin" pitchFamily="2" charset="-78"/>
              </a:rPr>
              <a:t> سلف</a:t>
            </a:r>
            <a:r>
              <a:rPr lang="fa-IR" sz="2800" dirty="0" smtClean="0">
                <a:cs typeface="B Nazanin" pitchFamily="2" charset="-78"/>
              </a:rPr>
              <a:t>،</a:t>
            </a:r>
            <a:r>
              <a:rPr lang="ar-SA" sz="2800" dirty="0" smtClean="0">
                <a:cs typeface="B Nazanin" pitchFamily="2" charset="-78"/>
              </a:rPr>
              <a:t> مشکل اول که بخشی از ثمن مدت دار باشد حل شده است</a:t>
            </a:r>
            <a:r>
              <a:rPr lang="fa-IR" sz="2800" dirty="0" smtClean="0">
                <a:cs typeface="B Nazanin" pitchFamily="2" charset="-78"/>
              </a:rPr>
              <a:t>.</a:t>
            </a:r>
          </a:p>
          <a:p>
            <a:pPr algn="just"/>
            <a:endParaRPr lang="fa-IR" sz="2800" dirty="0" smtClean="0">
              <a:cs typeface="B Nazanin" pitchFamily="2" charset="-78"/>
            </a:endParaRPr>
          </a:p>
          <a:p>
            <a:pPr algn="just"/>
            <a:r>
              <a:rPr lang="ar-SA" sz="2800" dirty="0" smtClean="0">
                <a:cs typeface="B Nazanin" pitchFamily="2" charset="-78"/>
              </a:rPr>
              <a:t>خریداران </a:t>
            </a:r>
            <a:r>
              <a:rPr lang="fa-IR" sz="2800" dirty="0" smtClean="0">
                <a:cs typeface="B Nazanin" pitchFamily="2" charset="-78"/>
              </a:rPr>
              <a:t>این نوع از </a:t>
            </a:r>
            <a:r>
              <a:rPr lang="ar-SA" sz="2800" dirty="0" smtClean="0">
                <a:cs typeface="B Nazanin" pitchFamily="2" charset="-78"/>
              </a:rPr>
              <a:t>اوراق سلف با توجه به مدت دار بودن تحویل کالا در این اوراق، در برخی موارد نیاز به نقدینگی خواهند داشت پس داشتن بازار ثانویه جهت این اوراق می تواند در جهت توسعه ابزارهای مالی در بورس شده و همچنین ریسک نقدینگی و نقد شوندگی خریدارانی که وارد این قراردادها می شوند را نیز از بین ببرد.</a:t>
            </a:r>
            <a:endParaRPr lang="en-US" sz="2800" dirty="0" smtClean="0">
              <a:cs typeface="B Nazanin" pitchFamily="2" charset="-78"/>
            </a:endParaRPr>
          </a:p>
          <a:p>
            <a:pPr algn="just"/>
            <a:r>
              <a:rPr lang="ar-SA" sz="2800" dirty="0" smtClean="0">
                <a:cs typeface="B Nazanin" pitchFamily="2" charset="-78"/>
              </a:rPr>
              <a:t> </a:t>
            </a:r>
            <a:endParaRPr lang="en-US" sz="2800" dirty="0">
              <a:cs typeface="B Nazanin" pitchFamily="2" charset="-7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170</TotalTime>
  <Words>1497</Words>
  <Application>Microsoft Office PowerPoint</Application>
  <PresentationFormat>On-screen Show (4:3)</PresentationFormat>
  <Paragraphs>65</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vector>
  </TitlesOfParts>
  <Company>CSDI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m_khodabakhsh</dc:creator>
  <cp:lastModifiedBy>Masood Zohrevandi</cp:lastModifiedBy>
  <cp:revision>18</cp:revision>
  <dcterms:created xsi:type="dcterms:W3CDTF">2012-05-09T14:10:12Z</dcterms:created>
  <dcterms:modified xsi:type="dcterms:W3CDTF">2016-08-10T11:27:33Z</dcterms:modified>
</cp:coreProperties>
</file>